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53" r:id="rId2"/>
    <p:sldId id="429" r:id="rId3"/>
    <p:sldId id="431" r:id="rId4"/>
    <p:sldId id="432" r:id="rId5"/>
    <p:sldId id="463" r:id="rId6"/>
    <p:sldId id="464" r:id="rId7"/>
    <p:sldId id="465" r:id="rId8"/>
    <p:sldId id="436" r:id="rId9"/>
    <p:sldId id="438" r:id="rId10"/>
    <p:sldId id="439" r:id="rId11"/>
    <p:sldId id="440" r:id="rId12"/>
    <p:sldId id="441" r:id="rId13"/>
    <p:sldId id="442" r:id="rId14"/>
    <p:sldId id="443" r:id="rId15"/>
    <p:sldId id="444" r:id="rId16"/>
    <p:sldId id="445" r:id="rId17"/>
    <p:sldId id="446" r:id="rId18"/>
    <p:sldId id="448" r:id="rId19"/>
    <p:sldId id="447" r:id="rId20"/>
    <p:sldId id="449" r:id="rId21"/>
    <p:sldId id="453" r:id="rId22"/>
    <p:sldId id="454" r:id="rId23"/>
    <p:sldId id="456" r:id="rId24"/>
    <p:sldId id="455" r:id="rId25"/>
    <p:sldId id="457" r:id="rId26"/>
    <p:sldId id="458" r:id="rId27"/>
    <p:sldId id="459" r:id="rId28"/>
    <p:sldId id="460" r:id="rId29"/>
    <p:sldId id="462" r:id="rId30"/>
    <p:sldId id="428" r:id="rId31"/>
  </p:sldIdLst>
  <p:sldSz cx="9144000" cy="6858000" type="screen4x3"/>
  <p:notesSz cx="9929813" cy="6797675"/>
  <p:embeddedFontLst>
    <p:embeddedFont>
      <p:font typeface="나눔바른고딕 Light" panose="020B0603020101020101" pitchFamily="50" charset="-127"/>
      <p:regular r:id="rId34"/>
    </p:embeddedFont>
    <p:embeddedFont>
      <p:font typeface="Trebuchet MS" panose="020B0603020202020204" pitchFamily="34" charset="0"/>
      <p:regular r:id="rId35"/>
      <p:bold r:id="rId36"/>
      <p:italic r:id="rId37"/>
      <p:boldItalic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63">
          <p15:clr>
            <a:srgbClr val="A4A3A4"/>
          </p15:clr>
        </p15:guide>
        <p15:guide id="3" pos="25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BE4B48"/>
    <a:srgbClr val="000099"/>
    <a:srgbClr val="6699FF"/>
    <a:srgbClr val="D99694"/>
    <a:srgbClr val="CC3300"/>
    <a:srgbClr val="C0504D"/>
    <a:srgbClr val="4F81BD"/>
    <a:srgbClr val="08084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0" autoAdjust="0"/>
  </p:normalViewPr>
  <p:slideViewPr>
    <p:cSldViewPr>
      <p:cViewPr>
        <p:scale>
          <a:sx n="125" d="100"/>
          <a:sy n="125" d="100"/>
        </p:scale>
        <p:origin x="1176" y="-48"/>
      </p:cViewPr>
      <p:guideLst>
        <p:guide orient="horz" pos="2160"/>
        <p:guide orient="horz" pos="663"/>
        <p:guide pos="2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136" y="60"/>
      </p:cViewPr>
      <p:guideLst>
        <p:guide orient="horz" pos="2141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4302549" cy="339514"/>
          </a:xfrm>
          <a:prstGeom prst="rect">
            <a:avLst/>
          </a:prstGeom>
        </p:spPr>
        <p:txBody>
          <a:bodyPr vert="horz" lIns="87891" tIns="43945" rIns="87891" bIns="4394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046" y="2"/>
            <a:ext cx="4302547" cy="339514"/>
          </a:xfrm>
          <a:prstGeom prst="rect">
            <a:avLst/>
          </a:prstGeom>
        </p:spPr>
        <p:txBody>
          <a:bodyPr vert="horz" lIns="87891" tIns="43945" rIns="87891" bIns="43945" rtlCol="0"/>
          <a:lstStyle>
            <a:lvl1pPr algn="r">
              <a:defRPr sz="1200"/>
            </a:lvl1pPr>
          </a:lstStyle>
          <a:p>
            <a:fld id="{7073757C-1752-4913-871A-8B321CFF56C1}" type="datetimeFigureOut">
              <a:rPr lang="ko-KR" altLang="en-US" smtClean="0"/>
              <a:pPr/>
              <a:t>2017-07-05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6457107"/>
            <a:ext cx="4302549" cy="339514"/>
          </a:xfrm>
          <a:prstGeom prst="rect">
            <a:avLst/>
          </a:prstGeom>
        </p:spPr>
        <p:txBody>
          <a:bodyPr vert="horz" lIns="87891" tIns="43945" rIns="87891" bIns="4394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046" y="6457107"/>
            <a:ext cx="4302547" cy="339514"/>
          </a:xfrm>
          <a:prstGeom prst="rect">
            <a:avLst/>
          </a:prstGeom>
        </p:spPr>
        <p:txBody>
          <a:bodyPr vert="horz" lIns="87891" tIns="43945" rIns="87891" bIns="43945" rtlCol="0" anchor="b"/>
          <a:lstStyle>
            <a:lvl1pPr algn="r">
              <a:defRPr sz="1200"/>
            </a:lvl1pPr>
          </a:lstStyle>
          <a:p>
            <a:fld id="{5AF6739A-6F81-4D18-A92C-91159CBA9ED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7169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3"/>
            <a:ext cx="4302918" cy="339884"/>
          </a:xfrm>
          <a:prstGeom prst="rect">
            <a:avLst/>
          </a:prstGeom>
        </p:spPr>
        <p:txBody>
          <a:bodyPr vert="horz" lIns="91380" tIns="45690" rIns="91380" bIns="4569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4601" y="3"/>
            <a:ext cx="4302918" cy="339884"/>
          </a:xfrm>
          <a:prstGeom prst="rect">
            <a:avLst/>
          </a:prstGeom>
        </p:spPr>
        <p:txBody>
          <a:bodyPr vert="horz" lIns="91380" tIns="45690" rIns="91380" bIns="45690" rtlCol="0"/>
          <a:lstStyle>
            <a:lvl1pPr algn="r">
              <a:defRPr sz="1200"/>
            </a:lvl1pPr>
          </a:lstStyle>
          <a:p>
            <a:fld id="{318AB046-EC9C-40BB-B1F5-39E10A17721D}" type="datetimeFigureOut">
              <a:rPr lang="ko-KR" altLang="en-US" smtClean="0"/>
              <a:pPr/>
              <a:t>2017-07-05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09588"/>
            <a:ext cx="3398837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80" tIns="45690" rIns="91380" bIns="4569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986" y="3228896"/>
            <a:ext cx="7943850" cy="3058954"/>
          </a:xfrm>
          <a:prstGeom prst="rect">
            <a:avLst/>
          </a:prstGeom>
        </p:spPr>
        <p:txBody>
          <a:bodyPr vert="horz" lIns="91380" tIns="45690" rIns="91380" bIns="4569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6456615"/>
            <a:ext cx="4302918" cy="339884"/>
          </a:xfrm>
          <a:prstGeom prst="rect">
            <a:avLst/>
          </a:prstGeom>
        </p:spPr>
        <p:txBody>
          <a:bodyPr vert="horz" lIns="91380" tIns="45690" rIns="91380" bIns="4569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4601" y="6456615"/>
            <a:ext cx="4302918" cy="339884"/>
          </a:xfrm>
          <a:prstGeom prst="rect">
            <a:avLst/>
          </a:prstGeom>
        </p:spPr>
        <p:txBody>
          <a:bodyPr vert="horz" lIns="91380" tIns="45690" rIns="91380" bIns="45690" rtlCol="0" anchor="b"/>
          <a:lstStyle>
            <a:lvl1pPr algn="r">
              <a:defRPr sz="1200"/>
            </a:lvl1pPr>
          </a:lstStyle>
          <a:p>
            <a:fld id="{A2536E7A-E0B2-4E80-BC93-7EAD46EE99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2087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36E7A-E0B2-4E80-BC93-7EAD46EE99B2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710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29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179512" y="6237312"/>
            <a:ext cx="882000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179512" y="1183454"/>
            <a:ext cx="4248472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tx2"/>
              </a:gs>
              <a:gs pos="91000">
                <a:schemeClr val="tx2">
                  <a:lumMod val="5000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32694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pic>
        <p:nvPicPr>
          <p:cNvPr id="7" name="Picture 2" descr="D:\My_Documents\★ISD Lab\LOGO\ISD_LOGO_new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15" y="6398049"/>
            <a:ext cx="671734" cy="38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071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4888" y="2319015"/>
            <a:ext cx="8973616" cy="1470025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Generative Adversarial Nets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1680" y="3501008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j-lt"/>
                <a:ea typeface="나눔바른고딕 Light" panose="020B0603020101020101" pitchFamily="50" charset="-127"/>
              </a:rPr>
              <a:t>Ian </a:t>
            </a:r>
            <a:r>
              <a:rPr lang="en-US" altLang="ko-KR" dirty="0" err="1" smtClean="0">
                <a:latin typeface="+mj-lt"/>
                <a:ea typeface="나눔바른고딕 Light" panose="020B0603020101020101" pitchFamily="50" charset="-127"/>
              </a:rPr>
              <a:t>Goodfellow</a:t>
            </a:r>
            <a:endParaRPr lang="en-US" altLang="ko-KR" dirty="0" smtClean="0"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024" y="5589240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latin typeface="+mj-lt"/>
                <a:ea typeface="나눔바른고딕 Light" panose="020B0603020101020101" pitchFamily="50" charset="-127"/>
              </a:rPr>
              <a:t>- </a:t>
            </a:r>
            <a:r>
              <a:rPr lang="ko-KR" altLang="en-US" dirty="0" err="1" smtClean="0">
                <a:latin typeface="+mj-lt"/>
                <a:ea typeface="나눔바른고딕 Light" panose="020B0603020101020101" pitchFamily="50" charset="-127"/>
              </a:rPr>
              <a:t>이경택</a:t>
            </a:r>
            <a:endParaRPr lang="en-US" altLang="ko-KR" dirty="0" smtClean="0">
              <a:latin typeface="+mj-lt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60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>
                <a:solidFill>
                  <a:srgbClr val="08084C"/>
                </a:solidFill>
                <a:ea typeface="나눔바른고딕 Light" panose="020B0603020101020101" pitchFamily="50" charset="-127"/>
              </a:rPr>
              <a:t>학습과정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691680" y="202987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89268" y="1366804"/>
            <a:ext cx="1276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학습과정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4076" y="1679384"/>
            <a:ext cx="2520280" cy="36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Generator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827584" y="2334518"/>
            <a:ext cx="7704856" cy="103748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구름 45"/>
          <p:cNvSpPr/>
          <p:nvPr/>
        </p:nvSpPr>
        <p:spPr>
          <a:xfrm>
            <a:off x="4283968" y="2547599"/>
            <a:ext cx="720080" cy="633518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2771800" y="2489510"/>
            <a:ext cx="720080" cy="7200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G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817437" y="2446229"/>
            <a:ext cx="720080" cy="7200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</a:rPr>
              <a:t>D</a:t>
            </a:r>
            <a:br>
              <a:rPr lang="en-US" altLang="ko-KR" dirty="0" smtClean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1000" dirty="0" smtClean="0">
                <a:solidFill>
                  <a:schemeClr val="accent4">
                    <a:lumMod val="50000"/>
                  </a:schemeClr>
                </a:solidFill>
              </a:rPr>
              <a:t>(fake)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2243079" y="2741538"/>
            <a:ext cx="436124" cy="21602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구름 8"/>
          <p:cNvSpPr/>
          <p:nvPr/>
        </p:nvSpPr>
        <p:spPr>
          <a:xfrm>
            <a:off x="1344128" y="2532791"/>
            <a:ext cx="720080" cy="633518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44128" y="2640587"/>
            <a:ext cx="84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</a:rPr>
              <a:t>Noise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7" name="오른쪽 화살표 36"/>
          <p:cNvSpPr/>
          <p:nvPr/>
        </p:nvSpPr>
        <p:spPr>
          <a:xfrm>
            <a:off x="3577182" y="2717241"/>
            <a:ext cx="436124" cy="21602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246329" y="2633526"/>
            <a:ext cx="95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4">
                    <a:lumMod val="50000"/>
                  </a:schemeClr>
                </a:solidFill>
              </a:rPr>
              <a:t>Fake</a:t>
            </a:r>
            <a:endParaRPr lang="ko-KR" alt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오른쪽 화살표 44"/>
          <p:cNvSpPr/>
          <p:nvPr/>
        </p:nvSpPr>
        <p:spPr>
          <a:xfrm>
            <a:off x="5196437" y="2698257"/>
            <a:ext cx="436124" cy="21602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6537517" y="2670766"/>
            <a:ext cx="2520280" cy="8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target value : 1(</a:t>
            </a:r>
            <a:r>
              <a:rPr lang="ko-KR" altLang="en-US" sz="1200" dirty="0" smtClean="0"/>
              <a:t>진짜</a:t>
            </a:r>
            <a:r>
              <a:rPr lang="en-US" altLang="ko-KR" sz="1200" dirty="0" smtClean="0"/>
              <a:t>)</a:t>
            </a:r>
            <a:endParaRPr lang="en-US" altLang="ko-KR" sz="12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689209" y="1988840"/>
            <a:ext cx="450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generator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feed forward</a:t>
            </a:r>
            <a:r>
              <a:rPr lang="ko-KR" altLang="en-US" sz="1400" dirty="0" smtClean="0"/>
              <a:t>과정</a:t>
            </a:r>
            <a:endParaRPr lang="ko-KR" altLang="en-US" sz="1400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8" r="1"/>
          <a:stretch/>
        </p:blipFill>
        <p:spPr>
          <a:xfrm>
            <a:off x="710169" y="3746774"/>
            <a:ext cx="2540537" cy="69033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748920" y="3864761"/>
            <a:ext cx="450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를</a:t>
            </a:r>
            <a:r>
              <a:rPr lang="ko-KR" altLang="en-US" sz="1400" dirty="0" smtClean="0"/>
              <a:t> 최</a:t>
            </a:r>
            <a:r>
              <a:rPr lang="ko-KR" altLang="en-US" sz="1400" dirty="0"/>
              <a:t>소</a:t>
            </a:r>
            <a:r>
              <a:rPr lang="ko-KR" altLang="en-US" sz="1400" dirty="0" smtClean="0"/>
              <a:t>화 하는 방향으로 </a:t>
            </a:r>
            <a:r>
              <a:rPr lang="en-US" altLang="ko-KR" sz="1400" dirty="0" smtClean="0"/>
              <a:t>gradient </a:t>
            </a:r>
            <a:r>
              <a:rPr lang="en-US" altLang="ko-KR" sz="1400" dirty="0" smtClean="0"/>
              <a:t>descent</a:t>
            </a:r>
            <a:endParaRPr lang="ko-KR" alt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616458" y="3441967"/>
            <a:ext cx="4540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generator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back propagation</a:t>
            </a:r>
            <a:r>
              <a:rPr lang="ko-KR" altLang="en-US" sz="1400" dirty="0" smtClean="0"/>
              <a:t>과정</a:t>
            </a:r>
            <a:endParaRPr lang="ko-KR" altLang="en-US" sz="14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1168383" y="4273341"/>
            <a:ext cx="2323497" cy="691315"/>
            <a:chOff x="710169" y="4954480"/>
            <a:chExt cx="2323497" cy="691315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98" r="25776"/>
            <a:stretch/>
          </p:blipFill>
          <p:spPr>
            <a:xfrm>
              <a:off x="710169" y="4954480"/>
              <a:ext cx="981511" cy="690338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20" r="1"/>
            <a:stretch/>
          </p:blipFill>
          <p:spPr>
            <a:xfrm>
              <a:off x="1704168" y="4955457"/>
              <a:ext cx="1329498" cy="690338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2935079" y="4393710"/>
            <a:ext cx="450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를</a:t>
            </a:r>
            <a:r>
              <a:rPr lang="ko-KR" altLang="en-US" sz="1400" dirty="0" smtClean="0"/>
              <a:t> 최대화 하는 방향으로 </a:t>
            </a:r>
            <a:r>
              <a:rPr lang="en-US" altLang="ko-KR" sz="1400" dirty="0" smtClean="0"/>
              <a:t>gradient ascent</a:t>
            </a:r>
            <a:endParaRPr lang="ko-KR" altLang="en-US" sz="1400" dirty="0"/>
          </a:p>
        </p:txBody>
      </p:sp>
      <p:sp>
        <p:nvSpPr>
          <p:cNvPr id="48" name="오른쪽 화살표 47"/>
          <p:cNvSpPr/>
          <p:nvPr/>
        </p:nvSpPr>
        <p:spPr>
          <a:xfrm>
            <a:off x="784025" y="4439586"/>
            <a:ext cx="310352" cy="21602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98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>
                <a:solidFill>
                  <a:srgbClr val="08084C"/>
                </a:solidFill>
                <a:ea typeface="나눔바른고딕 Light" panose="020B0603020101020101" pitchFamily="50" charset="-127"/>
              </a:rPr>
              <a:t>학습과정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691680" y="202987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89268" y="1366804"/>
            <a:ext cx="1276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학습과정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4076" y="1679384"/>
            <a:ext cx="2520280" cy="36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Generator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49974" y="2080020"/>
            <a:ext cx="450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generator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back propagation</a:t>
            </a:r>
            <a:r>
              <a:rPr lang="ko-KR" altLang="en-US" sz="1400" dirty="0" smtClean="0"/>
              <a:t>과정</a:t>
            </a:r>
            <a:endParaRPr lang="ko-KR" altLang="en-US" sz="1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097660" y="2379106"/>
            <a:ext cx="6273923" cy="691315"/>
            <a:chOff x="1097660" y="4077072"/>
            <a:chExt cx="6273923" cy="691315"/>
          </a:xfrm>
        </p:grpSpPr>
        <p:grpSp>
          <p:nvGrpSpPr>
            <p:cNvPr id="5" name="그룹 4"/>
            <p:cNvGrpSpPr/>
            <p:nvPr/>
          </p:nvGrpSpPr>
          <p:grpSpPr>
            <a:xfrm>
              <a:off x="1097660" y="4077072"/>
              <a:ext cx="2323497" cy="691315"/>
              <a:chOff x="710169" y="4954480"/>
              <a:chExt cx="2323497" cy="691315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998" r="25776"/>
              <a:stretch/>
            </p:blipFill>
            <p:spPr>
              <a:xfrm>
                <a:off x="710169" y="4954480"/>
                <a:ext cx="981511" cy="690338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020" r="1"/>
              <a:stretch/>
            </p:blipFill>
            <p:spPr>
              <a:xfrm>
                <a:off x="1704168" y="4955457"/>
                <a:ext cx="1329498" cy="690338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2864356" y="4197441"/>
              <a:ext cx="45072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/>
                <a:t>를</a:t>
              </a:r>
              <a:r>
                <a:rPr lang="ko-KR" altLang="en-US" sz="1400" dirty="0" smtClean="0"/>
                <a:t> 최대화 하는 방향으로 </a:t>
              </a:r>
              <a:r>
                <a:rPr lang="en-US" altLang="ko-KR" sz="1400" dirty="0" smtClean="0"/>
                <a:t>gradient ascent</a:t>
              </a:r>
              <a:endParaRPr lang="ko-KR" altLang="en-US" sz="1400" dirty="0"/>
            </a:p>
          </p:txBody>
        </p:sp>
      </p:grpSp>
      <p:sp>
        <p:nvSpPr>
          <p:cNvPr id="39" name="내용 개체 틀 2"/>
          <p:cNvSpPr txBox="1">
            <a:spLocks/>
          </p:cNvSpPr>
          <p:nvPr/>
        </p:nvSpPr>
        <p:spPr>
          <a:xfrm>
            <a:off x="2712324" y="3546645"/>
            <a:ext cx="1609315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r>
              <a:rPr lang="en-US" altLang="ko-KR" sz="1600" dirty="0" smtClean="0">
                <a:latin typeface="+mj-lt"/>
              </a:rPr>
              <a:t>-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40" name="내용 개체 틀 2"/>
          <p:cNvSpPr txBox="1">
            <a:spLocks/>
          </p:cNvSpPr>
          <p:nvPr/>
        </p:nvSpPr>
        <p:spPr>
          <a:xfrm>
            <a:off x="683568" y="2852936"/>
            <a:ext cx="2567763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r>
              <a:rPr lang="en-US" altLang="ko-KR" sz="1600" dirty="0" smtClean="0">
                <a:latin typeface="+mj-lt"/>
              </a:rPr>
              <a:t>- Discriminator : D(G(z))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32182" y="3266239"/>
            <a:ext cx="3062969" cy="10647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8" name="직사각형 47"/>
          <p:cNvSpPr/>
          <p:nvPr/>
        </p:nvSpPr>
        <p:spPr>
          <a:xfrm rot="5400000">
            <a:off x="4378404" y="3374367"/>
            <a:ext cx="516274" cy="7758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j-lt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43833" y="3610475"/>
            <a:ext cx="147490" cy="3551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052870" y="3999357"/>
            <a:ext cx="1052575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500 x 784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236879" y="4064008"/>
            <a:ext cx="1052575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500 x 128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029658" y="4007224"/>
            <a:ext cx="1052575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500 x 1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4000349" y="3793395"/>
            <a:ext cx="190909" cy="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5034184" y="3788032"/>
            <a:ext cx="190046" cy="1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4061416" y="3753369"/>
            <a:ext cx="83959" cy="83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 smtClean="0">
                <a:solidFill>
                  <a:schemeClr val="tx2">
                    <a:lumMod val="50000"/>
                  </a:schemeClr>
                </a:solidFill>
              </a:rPr>
              <a:t>f</a:t>
            </a:r>
            <a:endParaRPr lang="ko-KR" altLang="en-US" sz="5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5087226" y="3751415"/>
            <a:ext cx="83959" cy="83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 smtClean="0">
                <a:solidFill>
                  <a:schemeClr val="tx2">
                    <a:lumMod val="50000"/>
                  </a:schemeClr>
                </a:solidFill>
              </a:rPr>
              <a:t>f</a:t>
            </a:r>
            <a:endParaRPr lang="ko-KR" altLang="en-US" sz="5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39584" y="3338247"/>
            <a:ext cx="1052575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784 x 128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67" name="직선 연결선 66"/>
          <p:cNvCxnSpPr>
            <a:stCxn id="63" idx="0"/>
          </p:cNvCxnSpPr>
          <p:nvPr/>
        </p:nvCxnSpPr>
        <p:spPr>
          <a:xfrm flipV="1">
            <a:off x="4103396" y="3576466"/>
            <a:ext cx="0" cy="176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769617" y="3338247"/>
            <a:ext cx="1052575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128 x 1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 flipV="1">
            <a:off x="5133429" y="3576466"/>
            <a:ext cx="0" cy="176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2911572" y="3654426"/>
            <a:ext cx="1012522" cy="35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+mj-lt"/>
              </a:rPr>
              <a:t>fake</a:t>
            </a:r>
            <a:endParaRPr lang="ko-KR" altLang="en-US" sz="1100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348321" y="3692254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fake </a:t>
            </a:r>
            <a:r>
              <a:rPr lang="ko-KR" altLang="en-US" sz="900" dirty="0" smtClean="0"/>
              <a:t>데이터가 진짜일 확률</a:t>
            </a:r>
            <a:endParaRPr lang="ko-KR" altLang="en-US" sz="900" dirty="0"/>
          </a:p>
        </p:txBody>
      </p:sp>
      <p:sp>
        <p:nvSpPr>
          <p:cNvPr id="74" name="직사각형 73"/>
          <p:cNvSpPr/>
          <p:nvPr/>
        </p:nvSpPr>
        <p:spPr>
          <a:xfrm>
            <a:off x="1020372" y="3613846"/>
            <a:ext cx="583948" cy="3770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+mj-lt"/>
              </a:rPr>
              <a:t>noise</a:t>
            </a:r>
            <a:endParaRPr lang="ko-KR" altLang="en-US" sz="1200" dirty="0">
              <a:latin typeface="+mj-lt"/>
            </a:endParaRPr>
          </a:p>
        </p:txBody>
      </p:sp>
      <p:sp>
        <p:nvSpPr>
          <p:cNvPr id="75" name="직사각형 74"/>
          <p:cNvSpPr/>
          <p:nvPr/>
        </p:nvSpPr>
        <p:spPr>
          <a:xfrm rot="5400000">
            <a:off x="2030312" y="3363164"/>
            <a:ext cx="548142" cy="8237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j-lt"/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1628921" y="3808057"/>
            <a:ext cx="202694" cy="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726571" y="3802363"/>
            <a:ext cx="201777" cy="1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/>
          <p:cNvSpPr/>
          <p:nvPr/>
        </p:nvSpPr>
        <p:spPr>
          <a:xfrm>
            <a:off x="1693757" y="3765561"/>
            <a:ext cx="89142" cy="891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tx2">
                    <a:lumMod val="50000"/>
                  </a:schemeClr>
                </a:solidFill>
              </a:rPr>
              <a:t>f</a:t>
            </a:r>
            <a:endParaRPr lang="ko-KR" altLang="en-US" sz="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782888" y="3763486"/>
            <a:ext cx="89142" cy="891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tx2">
                    <a:lumMod val="50000"/>
                  </a:schemeClr>
                </a:solidFill>
              </a:rPr>
              <a:t>f</a:t>
            </a:r>
            <a:endParaRPr lang="ko-KR" altLang="en-US" sz="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57272" y="4012413"/>
            <a:ext cx="1117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500 x 64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920235" y="4012741"/>
            <a:ext cx="1117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500 x 128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371231" y="3310492"/>
            <a:ext cx="1117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64 x 128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64844" y="3310492"/>
            <a:ext cx="1117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128 x 784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 flipV="1">
            <a:off x="1739867" y="3538842"/>
            <a:ext cx="0" cy="187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V="1">
            <a:off x="2833480" y="3538842"/>
            <a:ext cx="0" cy="187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864356" y="3181122"/>
            <a:ext cx="4156502" cy="12471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오른쪽 화살표 19"/>
          <p:cNvSpPr/>
          <p:nvPr/>
        </p:nvSpPr>
        <p:spPr>
          <a:xfrm flipH="1">
            <a:off x="3635895" y="4614484"/>
            <a:ext cx="1755426" cy="21602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오른쪽 화살표 87"/>
          <p:cNvSpPr/>
          <p:nvPr/>
        </p:nvSpPr>
        <p:spPr>
          <a:xfrm flipH="1">
            <a:off x="1543790" y="4629042"/>
            <a:ext cx="1804074" cy="21602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4349369" y="4981552"/>
            <a:ext cx="450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Generator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gradient</a:t>
            </a:r>
            <a:r>
              <a:rPr lang="ko-KR" altLang="en-US" sz="1400" dirty="0" smtClean="0"/>
              <a:t>를 구하기 위해 </a:t>
            </a:r>
            <a:r>
              <a:rPr lang="en-US" altLang="ko-KR" sz="1400" dirty="0" smtClean="0"/>
              <a:t>error</a:t>
            </a:r>
            <a:r>
              <a:rPr lang="ko-KR" altLang="en-US" sz="1400" dirty="0" smtClean="0"/>
              <a:t>전파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(discriminator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weight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update </a:t>
            </a:r>
            <a:r>
              <a:rPr lang="ko-KR" altLang="en-US" sz="1400" dirty="0" smtClean="0"/>
              <a:t>시키지 않음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572000" y="4769266"/>
            <a:ext cx="197617" cy="2253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304383" y="4737054"/>
            <a:ext cx="0" cy="76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335163" y="5488300"/>
            <a:ext cx="450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Discriminator</a:t>
            </a:r>
            <a:r>
              <a:rPr lang="ko-KR" altLang="en-US" sz="1400" dirty="0" smtClean="0"/>
              <a:t>에서 부터 전파되어온 </a:t>
            </a:r>
            <a:r>
              <a:rPr lang="en-US" altLang="ko-KR" sz="1400" dirty="0" smtClean="0"/>
              <a:t>error</a:t>
            </a:r>
            <a:r>
              <a:rPr lang="ko-KR" altLang="en-US" sz="1400" dirty="0" smtClean="0"/>
              <a:t>를 기반으로 </a:t>
            </a:r>
            <a:r>
              <a:rPr lang="en-US" altLang="ko-KR" sz="1400" dirty="0" smtClean="0"/>
              <a:t>gradient</a:t>
            </a:r>
            <a:r>
              <a:rPr lang="ko-KR" altLang="en-US" sz="1400" dirty="0" smtClean="0"/>
              <a:t>를 구해 </a:t>
            </a:r>
            <a:r>
              <a:rPr lang="en-US" altLang="ko-KR" sz="1400" dirty="0" smtClean="0"/>
              <a:t>weight </a:t>
            </a:r>
            <a:r>
              <a:rPr lang="ko-KR" altLang="en-US" sz="1400" dirty="0" smtClean="0"/>
              <a:t>업데이트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679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그룹 99"/>
          <p:cNvGrpSpPr/>
          <p:nvPr/>
        </p:nvGrpSpPr>
        <p:grpSpPr>
          <a:xfrm>
            <a:off x="1618300" y="2436691"/>
            <a:ext cx="2592288" cy="2472148"/>
            <a:chOff x="1547664" y="1957413"/>
            <a:chExt cx="2592288" cy="2472148"/>
          </a:xfrm>
        </p:grpSpPr>
        <p:sp>
          <p:nvSpPr>
            <p:cNvPr id="101" name="TextBox 100"/>
            <p:cNvSpPr txBox="1"/>
            <p:nvPr/>
          </p:nvSpPr>
          <p:spPr>
            <a:xfrm>
              <a:off x="1619672" y="2125795"/>
              <a:ext cx="2520280" cy="36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Noise Z</a:t>
              </a:r>
              <a:r>
                <a:rPr lang="ko-KR" altLang="en-US" dirty="0" smtClean="0"/>
                <a:t>생성</a:t>
              </a:r>
              <a:endParaRPr lang="ko-KR" alt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619672" y="2627163"/>
              <a:ext cx="2520280" cy="36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G(Z)</a:t>
              </a:r>
              <a:endParaRPr lang="ko-KR" alt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619672" y="3140968"/>
              <a:ext cx="252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D(G(Z)) //FALSE</a:t>
              </a:r>
            </a:p>
            <a:p>
              <a:pPr algn="ctr"/>
              <a:r>
                <a:rPr lang="en-US" altLang="ko-KR" dirty="0" smtClean="0"/>
                <a:t>D(X) //TRUE</a:t>
              </a:r>
              <a:endParaRPr lang="ko-KR" alt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619672" y="3923764"/>
              <a:ext cx="2520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D.BP</a:t>
              </a:r>
              <a:endParaRPr lang="ko-KR" altLang="en-US" dirty="0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547664" y="1957413"/>
              <a:ext cx="2520280" cy="2472148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259632" y="2029878"/>
            <a:ext cx="6408712" cy="3343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>
                <a:solidFill>
                  <a:srgbClr val="08084C"/>
                </a:solidFill>
                <a:ea typeface="나눔바른고딕 Light" panose="020B0603020101020101" pitchFamily="50" charset="-127"/>
              </a:rPr>
              <a:t>학습과정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691680" y="202987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89268" y="1366804"/>
            <a:ext cx="1276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학습과정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2948146" y="2975728"/>
            <a:ext cx="0" cy="134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2948146" y="3512946"/>
            <a:ext cx="0" cy="134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2948146" y="4272329"/>
            <a:ext cx="0" cy="134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4572000" y="2569248"/>
            <a:ext cx="2520280" cy="1368620"/>
            <a:chOff x="4515702" y="1846327"/>
            <a:chExt cx="2520280" cy="1368620"/>
          </a:xfrm>
        </p:grpSpPr>
        <p:grpSp>
          <p:nvGrpSpPr>
            <p:cNvPr id="24" name="그룹 23"/>
            <p:cNvGrpSpPr/>
            <p:nvPr/>
          </p:nvGrpSpPr>
          <p:grpSpPr>
            <a:xfrm>
              <a:off x="4824322" y="2225883"/>
              <a:ext cx="1903040" cy="989064"/>
              <a:chOff x="4757192" y="2004947"/>
              <a:chExt cx="1903040" cy="989064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4757192" y="2126448"/>
                <a:ext cx="19030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/>
                  <a:t>D(G(Z</a:t>
                </a:r>
                <a:r>
                  <a:rPr lang="en-US" altLang="ko-KR" dirty="0" smtClean="0"/>
                  <a:t>)) // TRUE</a:t>
                </a:r>
                <a:endParaRPr lang="en-US" altLang="ko-KR" dirty="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4757192" y="2624679"/>
                <a:ext cx="19030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smtClean="0"/>
                  <a:t>G.BP</a:t>
                </a:r>
                <a:endParaRPr lang="en-US" altLang="ko-KR" dirty="0"/>
              </a:p>
            </p:txBody>
          </p:sp>
          <p:cxnSp>
            <p:nvCxnSpPr>
              <p:cNvPr id="95" name="직선 화살표 연결선 94"/>
              <p:cNvCxnSpPr/>
              <p:nvPr/>
            </p:nvCxnSpPr>
            <p:spPr>
              <a:xfrm>
                <a:off x="5708712" y="2501956"/>
                <a:ext cx="0" cy="1342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화살표 연결선 97"/>
              <p:cNvCxnSpPr/>
              <p:nvPr/>
            </p:nvCxnSpPr>
            <p:spPr>
              <a:xfrm>
                <a:off x="5708712" y="2004947"/>
                <a:ext cx="0" cy="1342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/>
            <p:cNvSpPr txBox="1"/>
            <p:nvPr/>
          </p:nvSpPr>
          <p:spPr>
            <a:xfrm>
              <a:off x="4515702" y="1846327"/>
              <a:ext cx="2520280" cy="36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Noise Z</a:t>
              </a:r>
              <a:r>
                <a:rPr lang="ko-KR" altLang="en-US" dirty="0" smtClean="0"/>
                <a:t>생성</a:t>
              </a:r>
              <a:endParaRPr lang="ko-KR" altLang="en-US" dirty="0"/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4572000" y="2420888"/>
            <a:ext cx="2520280" cy="2472148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395898" y="1652298"/>
            <a:ext cx="2520280" cy="36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 epoch</a:t>
            </a:r>
            <a:endParaRPr lang="ko-KR" alt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899592" y="2064350"/>
            <a:ext cx="2520280" cy="36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Batch mode</a:t>
            </a:r>
            <a:endParaRPr lang="ko-KR" altLang="en-US" dirty="0"/>
          </a:p>
        </p:txBody>
      </p:sp>
      <p:sp>
        <p:nvSpPr>
          <p:cNvPr id="28" name="오른쪽 화살표 27"/>
          <p:cNvSpPr/>
          <p:nvPr/>
        </p:nvSpPr>
        <p:spPr>
          <a:xfrm>
            <a:off x="4283968" y="3547369"/>
            <a:ext cx="213280" cy="22597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32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ea typeface="나눔바른고딕 Light" panose="020B0603020101020101" pitchFamily="50" charset="-127"/>
              </a:rPr>
              <a:t>결과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691680" y="202987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89268" y="1366804"/>
            <a:ext cx="232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결과</a:t>
            </a: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(MNIST</a:t>
            </a:r>
            <a:r>
              <a:rPr lang="ko-KR" altLang="en-US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데이터</a:t>
            </a: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)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180170"/>
            <a:ext cx="1967730" cy="19677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180170"/>
            <a:ext cx="1926326" cy="19263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256" y="3159916"/>
            <a:ext cx="1987984" cy="198798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24" y="3180171"/>
            <a:ext cx="1905248" cy="19052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34930" y="5147900"/>
            <a:ext cx="164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Epoch - 1 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987824" y="5147900"/>
            <a:ext cx="164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Epoch - 3 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061293" y="5147900"/>
            <a:ext cx="164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Epoch - 10 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280034" y="5147900"/>
            <a:ext cx="164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Epoch - 30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67544" y="1770894"/>
            <a:ext cx="73771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Generator</a:t>
            </a:r>
          </a:p>
          <a:p>
            <a:r>
              <a:rPr lang="en-US" altLang="ko-KR" sz="1200" dirty="0" err="1"/>
              <a:t>i</a:t>
            </a:r>
            <a:r>
              <a:rPr lang="ko-KR" altLang="en-US" sz="1200" dirty="0" err="1" smtClean="0"/>
              <a:t>nput_di</a:t>
            </a:r>
            <a:r>
              <a:rPr lang="en-US" altLang="ko-KR" sz="1200" dirty="0" smtClean="0"/>
              <a:t>m : </a:t>
            </a:r>
            <a:r>
              <a:rPr lang="ko-KR" altLang="en-US" sz="1200" dirty="0" smtClean="0"/>
              <a:t>64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hidden</a:t>
            </a:r>
            <a:r>
              <a:rPr lang="en-US" altLang="ko-KR" sz="1200" dirty="0" smtClean="0"/>
              <a:t>_dim: </a:t>
            </a:r>
            <a:r>
              <a:rPr lang="ko-KR" altLang="en-US" sz="1200" dirty="0" smtClean="0"/>
              <a:t>128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output_dim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784</a:t>
            </a:r>
            <a:endParaRPr lang="ko-KR" altLang="en-US" sz="1200" dirty="0"/>
          </a:p>
          <a:p>
            <a:r>
              <a:rPr lang="en-US" altLang="ko-KR" sz="1200" dirty="0" smtClean="0"/>
              <a:t>A</a:t>
            </a:r>
            <a:r>
              <a:rPr lang="ko-KR" altLang="en-US" sz="1200" dirty="0" err="1" smtClean="0"/>
              <a:t>ctivationfun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relu</a:t>
            </a:r>
            <a:r>
              <a:rPr lang="en-US" altLang="ko-KR" sz="1200" dirty="0" smtClean="0"/>
              <a:t>, O</a:t>
            </a:r>
            <a:r>
              <a:rPr lang="ko-KR" altLang="en-US" sz="1200" dirty="0" err="1" smtClean="0"/>
              <a:t>utput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sigm</a:t>
            </a:r>
            <a:endParaRPr lang="ko-KR" altLang="en-US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Discriminator</a:t>
            </a:r>
            <a:endParaRPr lang="ko-KR" altLang="en-US" sz="1200" dirty="0"/>
          </a:p>
          <a:p>
            <a:r>
              <a:rPr lang="en-US" altLang="ko-KR" sz="1200" dirty="0" err="1"/>
              <a:t>i</a:t>
            </a:r>
            <a:r>
              <a:rPr lang="ko-KR" altLang="en-US" sz="1200" dirty="0" err="1"/>
              <a:t>nput_di</a:t>
            </a:r>
            <a:r>
              <a:rPr lang="en-US" altLang="ko-KR" sz="1200" dirty="0"/>
              <a:t>m : </a:t>
            </a:r>
            <a:r>
              <a:rPr lang="en-US" altLang="ko-KR" sz="1200" dirty="0" smtClean="0"/>
              <a:t>78</a:t>
            </a:r>
            <a:r>
              <a:rPr lang="ko-KR" altLang="en-US" sz="1200" dirty="0" smtClean="0"/>
              <a:t>4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hidden</a:t>
            </a:r>
            <a:r>
              <a:rPr lang="en-US" altLang="ko-KR" sz="1200" dirty="0"/>
              <a:t>_dim: </a:t>
            </a:r>
            <a:r>
              <a:rPr lang="ko-KR" altLang="en-US" sz="1200" dirty="0"/>
              <a:t>128</a:t>
            </a:r>
            <a:r>
              <a:rPr lang="en-US" altLang="ko-KR" sz="1200" dirty="0"/>
              <a:t>, </a:t>
            </a:r>
            <a:r>
              <a:rPr lang="ko-KR" altLang="en-US" sz="1200" dirty="0" err="1" smtClean="0"/>
              <a:t>output_dim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1</a:t>
            </a:r>
            <a:endParaRPr lang="ko-KR" altLang="en-US" sz="1200" dirty="0"/>
          </a:p>
          <a:p>
            <a:r>
              <a:rPr lang="en-US" altLang="ko-KR" sz="1200" dirty="0"/>
              <a:t>A</a:t>
            </a:r>
            <a:r>
              <a:rPr lang="ko-KR" altLang="en-US" sz="1200" dirty="0" err="1"/>
              <a:t>ctivationfun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relu</a:t>
            </a:r>
            <a:r>
              <a:rPr lang="en-US" altLang="ko-KR" sz="1200" dirty="0"/>
              <a:t>, O</a:t>
            </a:r>
            <a:r>
              <a:rPr lang="ko-KR" altLang="en-US" sz="1200" dirty="0" err="1"/>
              <a:t>utput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 err="1" smtClean="0"/>
              <a:t>sigm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2384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611823"/>
            <a:ext cx="3379832" cy="3113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90" y="1551470"/>
            <a:ext cx="3435485" cy="3164586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ea typeface="나눔바른고딕 Light" panose="020B0603020101020101" pitchFamily="50" charset="-127"/>
              </a:rPr>
              <a:t>결과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9268" y="1366804"/>
            <a:ext cx="232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결과</a:t>
            </a: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(MNIST</a:t>
            </a:r>
            <a:r>
              <a:rPr lang="ko-KR" altLang="en-US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데이터</a:t>
            </a: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)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047950" y="4665222"/>
            <a:ext cx="294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D(X)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plot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580112" y="4645638"/>
            <a:ext cx="294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D(G(Z))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plot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15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ea typeface="나눔바른고딕 Light" panose="020B0603020101020101" pitchFamily="50" charset="-127"/>
              </a:rPr>
              <a:t>결과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9268" y="1366804"/>
            <a:ext cx="232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결과</a:t>
            </a: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(MNIST</a:t>
            </a:r>
            <a:r>
              <a:rPr lang="ko-KR" altLang="en-US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데이터</a:t>
            </a: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)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75656" y="4748448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X(real)</a:t>
            </a:r>
            <a:r>
              <a:rPr lang="ko-KR" altLang="en-US" dirty="0" smtClean="0"/>
              <a:t>의 분포</a:t>
            </a:r>
            <a:r>
              <a:rPr lang="en-US" altLang="ko-KR" dirty="0" smtClean="0"/>
              <a:t>(histogram)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407710" y="4748448"/>
            <a:ext cx="355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G(fake)</a:t>
            </a:r>
            <a:r>
              <a:rPr lang="ko-KR" altLang="en-US" dirty="0"/>
              <a:t>의 </a:t>
            </a:r>
            <a:r>
              <a:rPr lang="ko-KR" altLang="en-US" dirty="0" smtClean="0"/>
              <a:t>분포</a:t>
            </a:r>
            <a:r>
              <a:rPr lang="en-US" altLang="ko-KR" dirty="0"/>
              <a:t>(histogram)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45575"/>
            <a:ext cx="2801311" cy="26668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7201"/>
            <a:ext cx="3031724" cy="293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ea typeface="나눔바른고딕 Light" panose="020B0603020101020101" pitchFamily="50" charset="-127"/>
              </a:rPr>
              <a:t>단점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9268" y="1366804"/>
            <a:ext cx="866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단</a:t>
            </a:r>
            <a:r>
              <a:rPr lang="ko-KR" altLang="en-US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점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21223" y="1937488"/>
            <a:ext cx="720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Minimax problem</a:t>
            </a:r>
            <a:r>
              <a:rPr lang="ko-KR" altLang="en-US" dirty="0" smtClean="0"/>
              <a:t>을 풀면서 </a:t>
            </a:r>
            <a:r>
              <a:rPr lang="en-US" altLang="ko-KR" dirty="0" smtClean="0"/>
              <a:t>unstable</a:t>
            </a:r>
            <a:r>
              <a:rPr lang="ko-KR" altLang="en-US" dirty="0" smtClean="0"/>
              <a:t>한 현상이 일어날 수 있음 </a:t>
            </a: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20" name="TextBox 19"/>
          <p:cNvSpPr txBox="1"/>
          <p:nvPr/>
        </p:nvSpPr>
        <p:spPr>
          <a:xfrm>
            <a:off x="830177" y="2457338"/>
            <a:ext cx="634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Mode collapse</a:t>
            </a:r>
            <a:r>
              <a:rPr lang="ko-KR" altLang="en-US" dirty="0" smtClean="0"/>
              <a:t>가 일어날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824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ea typeface="나눔바른고딕 Light" panose="020B0603020101020101" pitchFamily="50" charset="-127"/>
              </a:rPr>
              <a:t>활용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9268" y="1366804"/>
            <a:ext cx="125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DCGAN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4" y="2327242"/>
            <a:ext cx="6563641" cy="267689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70130" y="1748868"/>
            <a:ext cx="634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GAN + CNN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15816" y="4843851"/>
            <a:ext cx="634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DCGAN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Generator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26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ea typeface="나눔바른고딕 Light" panose="020B0603020101020101" pitchFamily="50" charset="-127"/>
              </a:rPr>
              <a:t>활용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9268" y="1366804"/>
            <a:ext cx="125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DCGAN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276872"/>
            <a:ext cx="4919761" cy="266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7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29397"/>
            <a:ext cx="6439799" cy="3877216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ea typeface="나눔바른고딕 Light" panose="020B0603020101020101" pitchFamily="50" charset="-127"/>
              </a:rPr>
              <a:t>활용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9268" y="1366804"/>
            <a:ext cx="125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DCGAN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96456" y="5123361"/>
            <a:ext cx="858190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dirty="0">
                <a:latin typeface="Arial" panose="020B0604020202020204" pitchFamily="34" charset="0"/>
              </a:rPr>
              <a:t/>
            </a:r>
            <a:br>
              <a:rPr lang="ko-KR" altLang="ko-KR" sz="1100" dirty="0">
                <a:latin typeface="Arial" panose="020B0604020202020204" pitchFamily="34" charset="0"/>
              </a:rPr>
            </a:br>
            <a:r>
              <a:rPr lang="ko-KR" altLang="ko-KR" sz="1100" dirty="0">
                <a:solidFill>
                  <a:srgbClr val="666666"/>
                </a:solidFill>
                <a:latin typeface="Trebuchet MS" panose="020B0603020202020204" pitchFamily="34" charset="0"/>
              </a:rPr>
              <a:t>왼쪽을 보고 있는 얼굴을 만들어내는 </a:t>
            </a:r>
            <a:r>
              <a:rPr lang="en-US" altLang="ko-KR" sz="1100" dirty="0" smtClean="0">
                <a:solidFill>
                  <a:srgbClr val="666666"/>
                </a:solidFill>
                <a:latin typeface="Trebuchet MS" panose="020B0603020202020204" pitchFamily="34" charset="0"/>
              </a:rPr>
              <a:t>Z</a:t>
            </a:r>
            <a:r>
              <a:rPr lang="ko-KR" altLang="ko-KR" sz="1100" dirty="0" smtClean="0">
                <a:solidFill>
                  <a:srgbClr val="666666"/>
                </a:solidFill>
                <a:latin typeface="Trebuchet MS" panose="020B0603020202020204" pitchFamily="34" charset="0"/>
              </a:rPr>
              <a:t>들의 </a:t>
            </a:r>
            <a:r>
              <a:rPr lang="ko-KR" altLang="ko-KR" sz="1100" dirty="0">
                <a:solidFill>
                  <a:srgbClr val="666666"/>
                </a:solidFill>
                <a:latin typeface="Trebuchet MS" panose="020B0603020202020204" pitchFamily="34" charset="0"/>
              </a:rPr>
              <a:t>평균 </a:t>
            </a:r>
            <a:r>
              <a:rPr lang="ko-KR" altLang="ko-KR" sz="1100" dirty="0" err="1">
                <a:solidFill>
                  <a:srgbClr val="666666"/>
                </a:solidFill>
                <a:latin typeface="Trebuchet MS" panose="020B0603020202020204" pitchFamily="34" charset="0"/>
              </a:rPr>
              <a:t>vector</a:t>
            </a:r>
            <a:r>
              <a:rPr lang="ko-KR" altLang="ko-KR" sz="1100" dirty="0">
                <a:solidFill>
                  <a:srgbClr val="666666"/>
                </a:solidFill>
                <a:latin typeface="Trebuchet MS" panose="020B0603020202020204" pitchFamily="34" charset="0"/>
              </a:rPr>
              <a:t> </a:t>
            </a:r>
            <a:r>
              <a:rPr lang="ko-KR" altLang="ko-KR" sz="1100" dirty="0" err="1" smtClean="0">
                <a:solidFill>
                  <a:srgbClr val="666666"/>
                </a:solidFill>
                <a:latin typeface="Trebuchet MS" panose="020B0603020202020204" pitchFamily="34" charset="0"/>
                <a:ea typeface="MathJax_Math-italic"/>
              </a:rPr>
              <a:t>z</a:t>
            </a:r>
            <a:r>
              <a:rPr lang="en-US" altLang="ko-KR" sz="1100" dirty="0" smtClean="0">
                <a:solidFill>
                  <a:srgbClr val="666666"/>
                </a:solidFill>
                <a:latin typeface="Trebuchet MS" panose="020B0603020202020204" pitchFamily="34" charset="0"/>
                <a:ea typeface="MathJax_Math-italic"/>
              </a:rPr>
              <a:t>(left)</a:t>
            </a:r>
            <a:r>
              <a:rPr lang="ko-KR" altLang="ko-KR" sz="1100" dirty="0" smtClean="0">
                <a:solidFill>
                  <a:srgbClr val="666666"/>
                </a:solidFill>
                <a:latin typeface="Trebuchet MS" panose="020B0603020202020204" pitchFamily="34" charset="0"/>
              </a:rPr>
              <a:t>과 </a:t>
            </a:r>
            <a:r>
              <a:rPr lang="ko-KR" altLang="ko-KR" sz="1100" dirty="0">
                <a:solidFill>
                  <a:srgbClr val="666666"/>
                </a:solidFill>
                <a:latin typeface="Trebuchet MS" panose="020B0603020202020204" pitchFamily="34" charset="0"/>
              </a:rPr>
              <a:t>오른쪽을 보고 있는 얼굴에 대응하는 </a:t>
            </a:r>
            <a:r>
              <a:rPr lang="ko-KR" altLang="ko-KR" sz="1100" dirty="0" err="1" smtClean="0">
                <a:solidFill>
                  <a:srgbClr val="666666"/>
                </a:solidFill>
                <a:latin typeface="Trebuchet MS" panose="020B0603020202020204" pitchFamily="34" charset="0"/>
                <a:ea typeface="MathJax_Math-italic"/>
              </a:rPr>
              <a:t>z</a:t>
            </a:r>
            <a:r>
              <a:rPr lang="ko-KR" altLang="ko-KR" sz="1100" dirty="0" err="1" smtClean="0">
                <a:solidFill>
                  <a:srgbClr val="666666"/>
                </a:solidFill>
                <a:latin typeface="Trebuchet MS" panose="020B0603020202020204" pitchFamily="34" charset="0"/>
              </a:rPr>
              <a:t>들의</a:t>
            </a:r>
            <a:r>
              <a:rPr lang="ko-KR" altLang="ko-KR" sz="1100" dirty="0" smtClean="0">
                <a:solidFill>
                  <a:srgbClr val="666666"/>
                </a:solidFill>
                <a:latin typeface="Trebuchet MS" panose="020B0603020202020204" pitchFamily="34" charset="0"/>
              </a:rPr>
              <a:t> </a:t>
            </a:r>
            <a:r>
              <a:rPr lang="ko-KR" altLang="ko-KR" sz="1100" dirty="0">
                <a:solidFill>
                  <a:srgbClr val="666666"/>
                </a:solidFill>
                <a:latin typeface="Trebuchet MS" panose="020B0603020202020204" pitchFamily="34" charset="0"/>
              </a:rPr>
              <a:t>평균 </a:t>
            </a:r>
            <a:r>
              <a:rPr lang="ko-KR" altLang="ko-KR" sz="1100" dirty="0" err="1">
                <a:solidFill>
                  <a:srgbClr val="666666"/>
                </a:solidFill>
                <a:latin typeface="Trebuchet MS" panose="020B0603020202020204" pitchFamily="34" charset="0"/>
              </a:rPr>
              <a:t>vector</a:t>
            </a:r>
            <a:r>
              <a:rPr lang="ko-KR" altLang="ko-KR" sz="1100" dirty="0">
                <a:solidFill>
                  <a:srgbClr val="666666"/>
                </a:solidFill>
                <a:latin typeface="Trebuchet MS" panose="020B0603020202020204" pitchFamily="34" charset="0"/>
              </a:rPr>
              <a:t> </a:t>
            </a:r>
            <a:r>
              <a:rPr lang="ko-KR" altLang="ko-KR" sz="1100" dirty="0" err="1" smtClean="0">
                <a:solidFill>
                  <a:srgbClr val="666666"/>
                </a:solidFill>
                <a:latin typeface="Trebuchet MS" panose="020B0603020202020204" pitchFamily="34" charset="0"/>
                <a:ea typeface="MathJax_Math-italic"/>
              </a:rPr>
              <a:t>z</a:t>
            </a:r>
            <a:r>
              <a:rPr lang="en-US" altLang="ko-KR" sz="1100" dirty="0" smtClean="0">
                <a:solidFill>
                  <a:srgbClr val="666666"/>
                </a:solidFill>
                <a:latin typeface="Trebuchet MS" panose="020B0603020202020204" pitchFamily="34" charset="0"/>
                <a:ea typeface="MathJax_Math-italic"/>
              </a:rPr>
              <a:t>(</a:t>
            </a:r>
            <a:r>
              <a:rPr lang="ko-KR" altLang="ko-KR" sz="1100" dirty="0" err="1" smtClean="0">
                <a:solidFill>
                  <a:srgbClr val="666666"/>
                </a:solidFill>
                <a:latin typeface="Trebuchet MS" panose="020B0603020202020204" pitchFamily="34" charset="0"/>
                <a:ea typeface="MathJax_Math-italic"/>
              </a:rPr>
              <a:t>right</a:t>
            </a:r>
            <a:r>
              <a:rPr lang="en-US" altLang="ko-KR" sz="1100" dirty="0" smtClean="0">
                <a:solidFill>
                  <a:srgbClr val="666666"/>
                </a:solidFill>
                <a:latin typeface="Trebuchet MS" panose="020B0603020202020204" pitchFamily="34" charset="0"/>
                <a:ea typeface="MathJax_Math-italic"/>
              </a:rPr>
              <a:t>)</a:t>
            </a:r>
            <a:r>
              <a:rPr lang="ko-KR" altLang="ko-KR" sz="1100" dirty="0" smtClean="0">
                <a:solidFill>
                  <a:srgbClr val="666666"/>
                </a:solidFill>
                <a:latin typeface="Trebuchet MS" panose="020B0603020202020204" pitchFamily="34" charset="0"/>
              </a:rPr>
              <a:t>를 </a:t>
            </a:r>
            <a:r>
              <a:rPr lang="ko-KR" altLang="ko-KR" sz="1100" dirty="0">
                <a:solidFill>
                  <a:srgbClr val="666666"/>
                </a:solidFill>
                <a:latin typeface="Trebuchet MS" panose="020B0603020202020204" pitchFamily="34" charset="0"/>
              </a:rPr>
              <a:t>계산하고 이 두 벡터의 사이를 </a:t>
            </a:r>
            <a:r>
              <a:rPr lang="en-US" altLang="ko-KR" sz="1100" dirty="0" smtClean="0">
                <a:solidFill>
                  <a:srgbClr val="666666"/>
                </a:solidFill>
                <a:latin typeface="Trebuchet MS" panose="020B0603020202020204" pitchFamily="34" charset="0"/>
              </a:rPr>
              <a:t> </a:t>
            </a:r>
            <a:r>
              <a:rPr lang="ko-KR" altLang="ko-KR" sz="1100" dirty="0" err="1" smtClean="0">
                <a:solidFill>
                  <a:srgbClr val="666666"/>
                </a:solidFill>
                <a:latin typeface="Trebuchet MS" panose="020B0603020202020204" pitchFamily="34" charset="0"/>
              </a:rPr>
              <a:t>interpolating</a:t>
            </a:r>
            <a:r>
              <a:rPr lang="ko-KR" altLang="ko-KR" sz="1100" dirty="0" err="1">
                <a:solidFill>
                  <a:srgbClr val="666666"/>
                </a:solidFill>
                <a:latin typeface="Trebuchet MS" panose="020B0603020202020204" pitchFamily="34" charset="0"/>
              </a:rPr>
              <a:t>하여</a:t>
            </a:r>
            <a:r>
              <a:rPr lang="ko-KR" altLang="ko-KR" sz="1100" dirty="0">
                <a:solidFill>
                  <a:srgbClr val="666666"/>
                </a:solidFill>
                <a:latin typeface="Trebuchet MS" panose="020B0603020202020204" pitchFamily="34" charset="0"/>
              </a:rPr>
              <a:t> </a:t>
            </a:r>
            <a:r>
              <a:rPr lang="ko-KR" altLang="ko-KR" sz="1100" dirty="0" err="1" smtClean="0">
                <a:solidFill>
                  <a:srgbClr val="666666"/>
                </a:solidFill>
                <a:latin typeface="Trebuchet MS" panose="020B0603020202020204" pitchFamily="34" charset="0"/>
              </a:rPr>
              <a:t>Generato</a:t>
            </a:r>
            <a:r>
              <a:rPr lang="en-US" altLang="ko-KR" sz="1100" dirty="0" smtClean="0">
                <a:solidFill>
                  <a:srgbClr val="666666"/>
                </a:solidFill>
                <a:latin typeface="Trebuchet MS" panose="020B0603020202020204" pitchFamily="34" charset="0"/>
              </a:rPr>
              <a:t>r</a:t>
            </a:r>
            <a:r>
              <a:rPr lang="ko-KR" altLang="en-US" sz="1100" dirty="0" smtClean="0">
                <a:solidFill>
                  <a:srgbClr val="666666"/>
                </a:solidFill>
                <a:latin typeface="Trebuchet MS" panose="020B0603020202020204" pitchFamily="34" charset="0"/>
              </a:rPr>
              <a:t>에 입력</a:t>
            </a:r>
            <a:endParaRPr lang="ko-KR" altLang="ko-KR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35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7604" y="3663290"/>
            <a:ext cx="6984776" cy="17099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ea typeface="나눔바른고딕 Light" panose="020B0603020101020101" pitchFamily="50" charset="-127"/>
              </a:rPr>
              <a:t>개념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763688" y="206084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1862" y="1340768"/>
            <a:ext cx="866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개념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618168" y="1772816"/>
            <a:ext cx="7776864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r>
              <a:rPr lang="en-US" altLang="ko-KR" sz="1600" dirty="0">
                <a:latin typeface="+mj-lt"/>
              </a:rPr>
              <a:t>Generative Adversarial </a:t>
            </a:r>
            <a:r>
              <a:rPr lang="en-US" altLang="ko-KR" sz="1600" dirty="0" smtClean="0">
                <a:latin typeface="+mj-lt"/>
              </a:rPr>
              <a:t>Nets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0615" y="2132856"/>
            <a:ext cx="8064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j-lt"/>
                <a:ea typeface="+mj-ea"/>
              </a:rPr>
              <a:t>data</a:t>
            </a:r>
            <a:r>
              <a:rPr lang="ko-KR" altLang="en-US" sz="1400" dirty="0" smtClean="0">
                <a:latin typeface="+mj-lt"/>
                <a:ea typeface="+mj-ea"/>
              </a:rPr>
              <a:t>를 </a:t>
            </a:r>
            <a:r>
              <a:rPr lang="ko-KR" altLang="en-US" sz="1400" dirty="0">
                <a:latin typeface="+mj-lt"/>
                <a:ea typeface="+mj-ea"/>
              </a:rPr>
              <a:t>만들어내는 </a:t>
            </a:r>
            <a:r>
              <a:rPr lang="en-US" altLang="ko-KR" sz="1400" b="1" dirty="0" smtClean="0">
                <a:latin typeface="+mj-lt"/>
                <a:ea typeface="+mj-ea"/>
              </a:rPr>
              <a:t>Generator</a:t>
            </a:r>
            <a:r>
              <a:rPr lang="ko-KR" altLang="en-US" sz="1400" b="1" dirty="0" smtClean="0">
                <a:latin typeface="+mj-lt"/>
                <a:ea typeface="+mj-ea"/>
              </a:rPr>
              <a:t>와</a:t>
            </a:r>
            <a:r>
              <a:rPr lang="en-US" altLang="ko-KR" sz="1400" dirty="0" smtClean="0">
                <a:latin typeface="+mj-lt"/>
                <a:ea typeface="+mj-ea"/>
              </a:rPr>
              <a:t> </a:t>
            </a:r>
            <a:r>
              <a:rPr lang="ko-KR" altLang="en-US" sz="1400" dirty="0" smtClean="0">
                <a:latin typeface="+mj-lt"/>
                <a:ea typeface="+mj-ea"/>
              </a:rPr>
              <a:t> 만들어진 </a:t>
            </a:r>
            <a:r>
              <a:rPr lang="en-US" altLang="ko-KR" sz="1400" dirty="0" smtClean="0">
                <a:latin typeface="+mj-lt"/>
                <a:ea typeface="+mj-ea"/>
              </a:rPr>
              <a:t>data</a:t>
            </a:r>
            <a:r>
              <a:rPr lang="ko-KR" altLang="en-US" sz="1400" dirty="0">
                <a:latin typeface="+mj-lt"/>
                <a:ea typeface="+mj-ea"/>
              </a:rPr>
              <a:t>를</a:t>
            </a:r>
            <a:r>
              <a:rPr lang="ko-KR" altLang="en-US" sz="1400" dirty="0" smtClean="0">
                <a:latin typeface="+mj-lt"/>
                <a:ea typeface="+mj-ea"/>
              </a:rPr>
              <a:t> </a:t>
            </a:r>
            <a:r>
              <a:rPr lang="ko-KR" altLang="en-US" sz="1400" dirty="0">
                <a:latin typeface="+mj-lt"/>
                <a:ea typeface="+mj-ea"/>
              </a:rPr>
              <a:t>평가하는 </a:t>
            </a:r>
            <a:r>
              <a:rPr lang="en-US" altLang="ko-KR" sz="1400" b="1" dirty="0" smtClean="0">
                <a:latin typeface="+mj-lt"/>
                <a:ea typeface="+mj-ea"/>
              </a:rPr>
              <a:t>Discriminator</a:t>
            </a:r>
            <a:r>
              <a:rPr lang="ko-KR" altLang="en-US" sz="1400" dirty="0" smtClean="0">
                <a:latin typeface="+mj-lt"/>
                <a:ea typeface="+mj-ea"/>
              </a:rPr>
              <a:t>가 서로 </a:t>
            </a:r>
            <a:r>
              <a:rPr lang="ko-KR" altLang="en-US" sz="1400" dirty="0">
                <a:latin typeface="+mj-lt"/>
                <a:ea typeface="+mj-ea"/>
              </a:rPr>
              <a:t>대립</a:t>
            </a:r>
            <a:r>
              <a:rPr lang="en-US" altLang="ko-KR" sz="1400" dirty="0">
                <a:latin typeface="+mj-lt"/>
                <a:ea typeface="+mj-ea"/>
              </a:rPr>
              <a:t>(</a:t>
            </a:r>
            <a:r>
              <a:rPr lang="en-US" altLang="ko-KR" sz="1400" b="1" dirty="0">
                <a:latin typeface="+mj-lt"/>
                <a:ea typeface="+mj-ea"/>
              </a:rPr>
              <a:t>Adversarial</a:t>
            </a:r>
            <a:r>
              <a:rPr lang="en-US" altLang="ko-KR" sz="1400" dirty="0" smtClean="0">
                <a:latin typeface="+mj-lt"/>
                <a:ea typeface="+mj-ea"/>
              </a:rPr>
              <a:t>)</a:t>
            </a:r>
            <a:r>
              <a:rPr lang="ko-KR" altLang="en-US" sz="1400" dirty="0" smtClean="0">
                <a:latin typeface="+mj-lt"/>
                <a:ea typeface="+mj-ea"/>
              </a:rPr>
              <a:t>적으로 학습해가며 </a:t>
            </a:r>
            <a:r>
              <a:rPr lang="ko-KR" altLang="en-US" sz="1400" dirty="0">
                <a:latin typeface="+mj-lt"/>
                <a:ea typeface="+mj-ea"/>
              </a:rPr>
              <a:t>성능을 점차 개선해 나가자는 </a:t>
            </a:r>
            <a:r>
              <a:rPr lang="ko-KR" altLang="en-US" sz="1400" dirty="0" smtClean="0">
                <a:latin typeface="+mj-lt"/>
                <a:ea typeface="+mj-ea"/>
              </a:rPr>
              <a:t>개념</a:t>
            </a:r>
            <a:endParaRPr lang="ko-KR" altLang="en-US" sz="1400" dirty="0">
              <a:latin typeface="+mj-lt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87624" y="3895865"/>
            <a:ext cx="66247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 err="1">
                <a:solidFill>
                  <a:srgbClr val="666666"/>
                </a:solidFill>
                <a:latin typeface="+mj-lt"/>
              </a:rPr>
              <a:t>지폐위조범</a:t>
            </a:r>
            <a:r>
              <a:rPr lang="ko-KR" altLang="ko-KR" sz="1200" dirty="0">
                <a:solidFill>
                  <a:srgbClr val="666666"/>
                </a:solidFill>
                <a:latin typeface="+mj-lt"/>
              </a:rPr>
              <a:t>(</a:t>
            </a:r>
            <a:r>
              <a:rPr lang="ko-KR" altLang="ko-KR" sz="1200" dirty="0" err="1">
                <a:solidFill>
                  <a:srgbClr val="666666"/>
                </a:solidFill>
                <a:latin typeface="+mj-lt"/>
              </a:rPr>
              <a:t>Generator</a:t>
            </a:r>
            <a:r>
              <a:rPr lang="ko-KR" altLang="ko-KR" sz="1200" dirty="0">
                <a:solidFill>
                  <a:srgbClr val="666666"/>
                </a:solidFill>
                <a:latin typeface="+mj-lt"/>
              </a:rPr>
              <a:t>)은 경찰을 최대한 열심히 속이려고 하고 다른 한편에서는 경찰(</a:t>
            </a:r>
            <a:r>
              <a:rPr lang="ko-KR" altLang="ko-KR" sz="1200" dirty="0" err="1">
                <a:solidFill>
                  <a:srgbClr val="666666"/>
                </a:solidFill>
                <a:latin typeface="+mj-lt"/>
              </a:rPr>
              <a:t>Discriminator</a:t>
            </a:r>
            <a:r>
              <a:rPr lang="ko-KR" altLang="ko-KR" sz="1200" dirty="0">
                <a:solidFill>
                  <a:srgbClr val="666666"/>
                </a:solidFill>
                <a:latin typeface="+mj-lt"/>
              </a:rPr>
              <a:t>)이 이렇게 위조된 지폐를 진짜와 감별하려고(</a:t>
            </a:r>
            <a:r>
              <a:rPr lang="ko-KR" altLang="ko-KR" sz="1200" dirty="0" err="1">
                <a:solidFill>
                  <a:srgbClr val="666666"/>
                </a:solidFill>
                <a:latin typeface="+mj-lt"/>
              </a:rPr>
              <a:t>Classify</a:t>
            </a:r>
            <a:r>
              <a:rPr lang="ko-KR" altLang="ko-KR" sz="1200" dirty="0">
                <a:solidFill>
                  <a:srgbClr val="666666"/>
                </a:solidFill>
                <a:latin typeface="+mj-lt"/>
              </a:rPr>
              <a:t>) </a:t>
            </a:r>
            <a:r>
              <a:rPr lang="ko-KR" altLang="en-US" sz="1200" dirty="0" smtClean="0">
                <a:solidFill>
                  <a:srgbClr val="666666"/>
                </a:solidFill>
                <a:latin typeface="+mj-lt"/>
              </a:rPr>
              <a:t>노</a:t>
            </a:r>
            <a:r>
              <a:rPr lang="ko-KR" altLang="ko-KR" sz="1200" dirty="0" smtClean="0">
                <a:solidFill>
                  <a:srgbClr val="666666"/>
                </a:solidFill>
                <a:latin typeface="+mj-lt"/>
              </a:rPr>
              <a:t>력한다</a:t>
            </a:r>
            <a:r>
              <a:rPr lang="ko-KR" altLang="ko-KR" sz="1200" dirty="0">
                <a:solidFill>
                  <a:srgbClr val="666666"/>
                </a:solidFill>
                <a:latin typeface="+mj-lt"/>
              </a:rPr>
              <a:t>.</a:t>
            </a:r>
            <a:r>
              <a:rPr lang="ko-KR" altLang="ko-KR" sz="1200" dirty="0">
                <a:latin typeface="+mj-lt"/>
              </a:rPr>
              <a:t/>
            </a:r>
            <a:br>
              <a:rPr lang="ko-KR" altLang="ko-KR" sz="1200" dirty="0">
                <a:latin typeface="+mj-lt"/>
              </a:rPr>
            </a:br>
            <a:r>
              <a:rPr lang="ko-KR" altLang="ko-KR" sz="1200" dirty="0">
                <a:solidFill>
                  <a:srgbClr val="666666"/>
                </a:solidFill>
                <a:latin typeface="+mj-lt"/>
              </a:rPr>
              <a:t>이런 경쟁 속에서 두 그룹 모두 속이고 구별하는 서로의 능력이 발전하게 되고 결과적으로는 진짜 지폐와 위조 지폐를 구별할 수 없을 정도(구별할 확률 </a:t>
            </a:r>
            <a:r>
              <a:rPr lang="ko-KR" altLang="ko-KR" sz="1200" dirty="0" err="1">
                <a:solidFill>
                  <a:srgbClr val="666666"/>
                </a:solidFill>
                <a:latin typeface="+mj-lt"/>
                <a:ea typeface="MathJax_Math-italic"/>
              </a:rPr>
              <a:t>pd</a:t>
            </a:r>
            <a:r>
              <a:rPr lang="ko-KR" altLang="ko-KR" sz="1200" dirty="0">
                <a:solidFill>
                  <a:srgbClr val="666666"/>
                </a:solidFill>
                <a:latin typeface="+mj-lt"/>
                <a:ea typeface="MathJax_Main"/>
              </a:rPr>
              <a:t>=0.5</a:t>
            </a:r>
            <a:r>
              <a:rPr lang="ko-KR" altLang="ko-KR" sz="1200" dirty="0">
                <a:solidFill>
                  <a:srgbClr val="666666"/>
                </a:solidFill>
                <a:latin typeface="+mj-lt"/>
              </a:rPr>
              <a:t>)에 이른다는 것</a:t>
            </a:r>
            <a:r>
              <a:rPr lang="ko-KR" altLang="ko-KR" sz="12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969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ea typeface="나눔바른고딕 Light" panose="020B0603020101020101" pitchFamily="50" charset="-127"/>
              </a:rPr>
              <a:t>활용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9268" y="1366804"/>
            <a:ext cx="2994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CGAN(Conditional GAN)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25" y="1711022"/>
            <a:ext cx="4785023" cy="403024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931852" y="3021891"/>
            <a:ext cx="1584176" cy="432048"/>
          </a:xfrm>
          <a:prstGeom prst="rect">
            <a:avLst/>
          </a:prstGeom>
          <a:solidFill>
            <a:schemeClr val="lt1">
              <a:alpha val="28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5516028" y="3037167"/>
            <a:ext cx="712156" cy="2160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700636" y="4872720"/>
            <a:ext cx="1584176" cy="432048"/>
          </a:xfrm>
          <a:prstGeom prst="rect">
            <a:avLst/>
          </a:prstGeom>
          <a:solidFill>
            <a:schemeClr val="lt1">
              <a:alpha val="28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>
            <a:stCxn id="22" idx="3"/>
          </p:cNvCxnSpPr>
          <p:nvPr/>
        </p:nvCxnSpPr>
        <p:spPr>
          <a:xfrm flipV="1">
            <a:off x="5284812" y="3189567"/>
            <a:ext cx="1095772" cy="18991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28185" y="2783024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Vanilla GAN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y</a:t>
            </a:r>
            <a:r>
              <a:rPr lang="ko-KR" altLang="en-US" sz="1600" dirty="0" smtClean="0"/>
              <a:t>만 추가됨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5986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ea typeface="나눔바른고딕 Light" panose="020B0603020101020101" pitchFamily="50" charset="-127"/>
              </a:rPr>
              <a:t>활용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9268" y="1366804"/>
            <a:ext cx="2994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CGAN(Conditional GAN)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44" y="3717032"/>
            <a:ext cx="7306695" cy="71447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3" y="2401678"/>
            <a:ext cx="7049484" cy="77163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90417" y="2228781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- Vanilla GAN Loss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690417" y="344936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- C_GAN Loss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463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ea typeface="나눔바른고딕 Light" panose="020B0603020101020101" pitchFamily="50" charset="-127"/>
              </a:rPr>
              <a:t>활용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9268" y="1366804"/>
            <a:ext cx="2994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CGAN(Conditional GAN)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6" y="1782806"/>
            <a:ext cx="8268854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3" y="1663242"/>
            <a:ext cx="6392167" cy="2943636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ea typeface="나눔바른고딕 Light" panose="020B0603020101020101" pitchFamily="50" charset="-127"/>
              </a:rPr>
              <a:t>활용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9268" y="1366804"/>
            <a:ext cx="3370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LSGAN(Least Squared GAN)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869160"/>
            <a:ext cx="6582694" cy="10669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9273" y="4336307"/>
            <a:ext cx="3075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The sigmoid cross entropy loss function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757192" y="4336307"/>
            <a:ext cx="3075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The least squares loss </a:t>
            </a:r>
            <a:r>
              <a:rPr lang="en-US" altLang="ko-KR" sz="1200" dirty="0" smtClean="0"/>
              <a:t>function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8640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ea typeface="나눔바른고딕 Light" panose="020B0603020101020101" pitchFamily="50" charset="-127"/>
              </a:rPr>
              <a:t>활용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9268" y="1366804"/>
            <a:ext cx="3370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LSGAN(Least Squared GAN)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754897"/>
            <a:ext cx="5760640" cy="42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4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ea typeface="나눔바른고딕 Light" panose="020B0603020101020101" pitchFamily="50" charset="-127"/>
              </a:rPr>
              <a:t>활용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9268" y="1366804"/>
            <a:ext cx="3370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LSGAN(Least Squared GAN)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761204"/>
            <a:ext cx="5616624" cy="435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3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ea typeface="나눔바른고딕 Light" panose="020B0603020101020101" pitchFamily="50" charset="-127"/>
              </a:rPr>
              <a:t>활용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9268" y="1366804"/>
            <a:ext cx="7482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DiscoGAN</a:t>
            </a: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(</a:t>
            </a:r>
            <a:r>
              <a:rPr lang="en-US" altLang="ko-KR" sz="1400" dirty="0" smtClean="0">
                <a:solidFill>
                  <a:srgbClr val="000066"/>
                </a:solidFill>
              </a:rPr>
              <a:t>Discover </a:t>
            </a:r>
            <a:r>
              <a:rPr lang="en-US" altLang="ko-KR" sz="1400" dirty="0">
                <a:solidFill>
                  <a:srgbClr val="000066"/>
                </a:solidFill>
              </a:rPr>
              <a:t>Cross-Domain Relations with Generative Adversarial </a:t>
            </a:r>
            <a:r>
              <a:rPr lang="en-US" altLang="ko-KR" sz="1400" dirty="0" smtClean="0">
                <a:solidFill>
                  <a:srgbClr val="000066"/>
                </a:solidFill>
              </a:rPr>
              <a:t>Networks</a:t>
            </a: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)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82"/>
          <a:stretch/>
        </p:blipFill>
        <p:spPr>
          <a:xfrm>
            <a:off x="4586677" y="3837591"/>
            <a:ext cx="4575258" cy="19014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37"/>
          <a:stretch/>
        </p:blipFill>
        <p:spPr>
          <a:xfrm>
            <a:off x="334840" y="1843646"/>
            <a:ext cx="4420593" cy="401127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764307" y="3368912"/>
            <a:ext cx="3816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구두스타일과 비슷한 스타일의 가방을 내보냄</a:t>
            </a:r>
            <a:endParaRPr lang="ko-KR" altLang="en-US" sz="1400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6732240" y="3676689"/>
            <a:ext cx="0" cy="328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40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ea typeface="나눔바른고딕 Light" panose="020B0603020101020101" pitchFamily="50" charset="-127"/>
              </a:rPr>
              <a:t>활용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9268" y="1366804"/>
            <a:ext cx="7482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DiscoGAN</a:t>
            </a: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(</a:t>
            </a:r>
            <a:r>
              <a:rPr lang="en-US" altLang="ko-KR" sz="1400" dirty="0" smtClean="0">
                <a:solidFill>
                  <a:srgbClr val="000066"/>
                </a:solidFill>
              </a:rPr>
              <a:t>Discover </a:t>
            </a:r>
            <a:r>
              <a:rPr lang="en-US" altLang="ko-KR" sz="1400" dirty="0">
                <a:solidFill>
                  <a:srgbClr val="000066"/>
                </a:solidFill>
              </a:rPr>
              <a:t>Cross-Domain Relations with Generative Adversarial </a:t>
            </a:r>
            <a:r>
              <a:rPr lang="en-US" altLang="ko-KR" sz="1400" dirty="0" smtClean="0">
                <a:solidFill>
                  <a:srgbClr val="000066"/>
                </a:solidFill>
              </a:rPr>
              <a:t>Networks</a:t>
            </a: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)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67911"/>
            <a:ext cx="5348750" cy="422538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770353" y="2160373"/>
            <a:ext cx="4560020" cy="1061536"/>
          </a:xfrm>
          <a:prstGeom prst="rect">
            <a:avLst/>
          </a:prstGeom>
          <a:solidFill>
            <a:schemeClr val="lt1">
              <a:alpha val="29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/>
          <p:nvPr/>
        </p:nvCxnSpPr>
        <p:spPr>
          <a:xfrm flipV="1">
            <a:off x="5348755" y="2414516"/>
            <a:ext cx="712156" cy="216024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60911" y="2221127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A</a:t>
            </a:r>
            <a:r>
              <a:rPr lang="ko-KR" altLang="en-US" sz="1600" dirty="0" smtClean="0"/>
              <a:t>이미지 </a:t>
            </a:r>
            <a:r>
              <a:rPr lang="en-US" altLang="ko-KR" sz="1600" dirty="0" smtClean="0"/>
              <a:t>-&gt; B</a:t>
            </a:r>
            <a:r>
              <a:rPr lang="ko-KR" altLang="en-US" sz="1600" dirty="0" smtClean="0"/>
              <a:t>이미지 </a:t>
            </a:r>
            <a:r>
              <a:rPr lang="en-US" altLang="ko-KR" sz="1600" dirty="0" smtClean="0"/>
              <a:t>-&gt; A</a:t>
            </a:r>
            <a:r>
              <a:rPr lang="ko-KR" altLang="en-US" sz="1600" dirty="0" smtClean="0"/>
              <a:t>이미지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770353" y="4594923"/>
            <a:ext cx="4560020" cy="1061536"/>
          </a:xfrm>
          <a:prstGeom prst="rect">
            <a:avLst/>
          </a:prstGeom>
          <a:solidFill>
            <a:schemeClr val="lt1">
              <a:alpha val="5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/>
          <p:nvPr/>
        </p:nvCxnSpPr>
        <p:spPr>
          <a:xfrm flipV="1">
            <a:off x="5348755" y="4849066"/>
            <a:ext cx="712156" cy="21602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29" name="TextBox 28"/>
          <p:cNvSpPr txBox="1"/>
          <p:nvPr/>
        </p:nvSpPr>
        <p:spPr>
          <a:xfrm>
            <a:off x="6060911" y="4497866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B</a:t>
            </a:r>
            <a:r>
              <a:rPr lang="ko-KR" altLang="en-US" sz="1600" dirty="0" smtClean="0"/>
              <a:t>이미지 </a:t>
            </a:r>
            <a:r>
              <a:rPr lang="en-US" altLang="ko-KR" sz="1600" dirty="0" smtClean="0"/>
              <a:t>-&gt; A</a:t>
            </a:r>
            <a:r>
              <a:rPr lang="ko-KR" altLang="en-US" sz="1600" dirty="0" smtClean="0"/>
              <a:t>이미지 </a:t>
            </a:r>
            <a:r>
              <a:rPr lang="en-US" altLang="ko-KR" sz="1600" dirty="0" smtClean="0"/>
              <a:t>-&gt; B</a:t>
            </a:r>
            <a:r>
              <a:rPr lang="ko-KR" altLang="en-US" sz="1600" dirty="0" smtClean="0"/>
              <a:t>이미지</a:t>
            </a:r>
            <a:endParaRPr lang="ko-KR" altLang="en-US" sz="1600" dirty="0"/>
          </a:p>
        </p:txBody>
      </p:sp>
      <p:grpSp>
        <p:nvGrpSpPr>
          <p:cNvPr id="30" name="그룹 29"/>
          <p:cNvGrpSpPr/>
          <p:nvPr/>
        </p:nvGrpSpPr>
        <p:grpSpPr>
          <a:xfrm>
            <a:off x="6228184" y="1786611"/>
            <a:ext cx="1656184" cy="504056"/>
            <a:chOff x="6228184" y="1628800"/>
            <a:chExt cx="1656184" cy="504056"/>
          </a:xfrm>
        </p:grpSpPr>
        <p:cxnSp>
          <p:nvCxnSpPr>
            <p:cNvPr id="31" name="직선 연결선 30"/>
            <p:cNvCxnSpPr>
              <a:stCxn id="32" idx="2"/>
            </p:cNvCxnSpPr>
            <p:nvPr/>
          </p:nvCxnSpPr>
          <p:spPr>
            <a:xfrm>
              <a:off x="7056276" y="1942045"/>
              <a:ext cx="0" cy="1908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6228184" y="1628800"/>
              <a:ext cx="1656184" cy="313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Generator AB</a:t>
              </a:r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308304" y="2464275"/>
            <a:ext cx="1656184" cy="492768"/>
            <a:chOff x="6228184" y="1449277"/>
            <a:chExt cx="1656184" cy="492768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7056276" y="1449277"/>
              <a:ext cx="0" cy="1908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6228184" y="1628800"/>
              <a:ext cx="1656184" cy="313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Generator BA</a:t>
              </a:r>
              <a:endParaRPr lang="ko-KR" altLang="en-US" dirty="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156176" y="4149080"/>
            <a:ext cx="1656184" cy="504056"/>
            <a:chOff x="6228184" y="1628800"/>
            <a:chExt cx="1656184" cy="504056"/>
          </a:xfrm>
        </p:grpSpPr>
        <p:cxnSp>
          <p:nvCxnSpPr>
            <p:cNvPr id="37" name="직선 연결선 36"/>
            <p:cNvCxnSpPr>
              <a:stCxn id="38" idx="2"/>
            </p:cNvCxnSpPr>
            <p:nvPr/>
          </p:nvCxnSpPr>
          <p:spPr>
            <a:xfrm>
              <a:off x="7056276" y="1942045"/>
              <a:ext cx="0" cy="1908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직사각형 37"/>
            <p:cNvSpPr/>
            <p:nvPr/>
          </p:nvSpPr>
          <p:spPr>
            <a:xfrm>
              <a:off x="6228184" y="1628800"/>
              <a:ext cx="1656184" cy="313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Generator BA</a:t>
              </a:r>
              <a:endParaRPr lang="ko-KR" altLang="en-US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285444" y="4797152"/>
            <a:ext cx="1656184" cy="492768"/>
            <a:chOff x="6228184" y="1449277"/>
            <a:chExt cx="1656184" cy="492768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7056276" y="1449277"/>
              <a:ext cx="0" cy="1908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직사각형 40"/>
            <p:cNvSpPr/>
            <p:nvPr/>
          </p:nvSpPr>
          <p:spPr>
            <a:xfrm>
              <a:off x="6228184" y="1628800"/>
              <a:ext cx="1656184" cy="313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Generator AB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749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ea typeface="나눔바른고딕 Light" panose="020B0603020101020101" pitchFamily="50" charset="-127"/>
              </a:rPr>
              <a:t>활용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9268" y="1366804"/>
            <a:ext cx="7482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DiscoGAN</a:t>
            </a: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(</a:t>
            </a:r>
            <a:r>
              <a:rPr lang="en-US" altLang="ko-KR" sz="1400" dirty="0" smtClean="0">
                <a:solidFill>
                  <a:srgbClr val="000066"/>
                </a:solidFill>
              </a:rPr>
              <a:t>Discover </a:t>
            </a:r>
            <a:r>
              <a:rPr lang="en-US" altLang="ko-KR" sz="1400" dirty="0">
                <a:solidFill>
                  <a:srgbClr val="000066"/>
                </a:solidFill>
              </a:rPr>
              <a:t>Cross-Domain Relations with Generative Adversarial </a:t>
            </a:r>
            <a:r>
              <a:rPr lang="en-US" altLang="ko-KR" sz="1400" dirty="0" smtClean="0">
                <a:solidFill>
                  <a:srgbClr val="000066"/>
                </a:solidFill>
              </a:rPr>
              <a:t>Networks</a:t>
            </a: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)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-252536" y="1844824"/>
            <a:ext cx="9180386" cy="3922314"/>
            <a:chOff x="-252536" y="2216104"/>
            <a:chExt cx="9180386" cy="3922314"/>
          </a:xfrm>
        </p:grpSpPr>
        <p:grpSp>
          <p:nvGrpSpPr>
            <p:cNvPr id="45" name="그룹 44"/>
            <p:cNvGrpSpPr/>
            <p:nvPr/>
          </p:nvGrpSpPr>
          <p:grpSpPr>
            <a:xfrm>
              <a:off x="-252536" y="2216104"/>
              <a:ext cx="5844015" cy="3922314"/>
              <a:chOff x="179512" y="3090768"/>
              <a:chExt cx="5844015" cy="3922314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576" y="3090768"/>
                <a:ext cx="4429743" cy="1543265"/>
              </a:xfrm>
              <a:prstGeom prst="rect">
                <a:avLst/>
              </a:prstGeom>
            </p:spPr>
          </p:pic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512" y="5611048"/>
                <a:ext cx="4163006" cy="476316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8047" y="6098554"/>
                <a:ext cx="4515480" cy="914528"/>
              </a:xfrm>
              <a:prstGeom prst="rect">
                <a:avLst/>
              </a:prstGeom>
            </p:spPr>
          </p:pic>
        </p:grpSp>
        <p:sp>
          <p:nvSpPr>
            <p:cNvPr id="46" name="TextBox 45"/>
            <p:cNvSpPr txBox="1"/>
            <p:nvPr/>
          </p:nvSpPr>
          <p:spPr>
            <a:xfrm>
              <a:off x="5169808" y="2909704"/>
              <a:ext cx="3528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 smtClean="0"/>
                <a:t>Xa</a:t>
              </a:r>
              <a:r>
                <a:rPr lang="ko-KR" altLang="en-US" sz="1600" dirty="0" smtClean="0"/>
                <a:t>와 </a:t>
              </a:r>
              <a:r>
                <a:rPr lang="en-US" altLang="ko-KR" sz="1600" dirty="0" err="1" smtClean="0"/>
                <a:t>Xaba</a:t>
              </a:r>
              <a:r>
                <a:rPr lang="ko-KR" altLang="en-US" sz="1600" dirty="0" smtClean="0"/>
                <a:t>의 </a:t>
              </a:r>
              <a:r>
                <a:rPr lang="en-US" altLang="ko-KR" sz="1600" dirty="0" smtClean="0"/>
                <a:t>distance</a:t>
              </a:r>
              <a:endParaRPr lang="ko-KR" altLang="en-US" sz="1600" dirty="0"/>
            </a:p>
          </p:txBody>
        </p:sp>
        <p:cxnSp>
          <p:nvCxnSpPr>
            <p:cNvPr id="47" name="직선 연결선 46"/>
            <p:cNvCxnSpPr>
              <a:stCxn id="46" idx="1"/>
            </p:cNvCxnSpPr>
            <p:nvPr/>
          </p:nvCxnSpPr>
          <p:spPr>
            <a:xfrm flipH="1" flipV="1">
              <a:off x="4139952" y="3068960"/>
              <a:ext cx="1029856" cy="100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295368" y="4069009"/>
              <a:ext cx="46324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 smtClean="0"/>
                <a:t>Xab</a:t>
              </a:r>
              <a:r>
                <a:rPr lang="ko-KR" altLang="en-US" sz="1600" dirty="0" smtClean="0"/>
                <a:t>를 </a:t>
              </a:r>
              <a:r>
                <a:rPr lang="en-US" altLang="ko-KR" sz="1600" dirty="0" err="1" smtClean="0"/>
                <a:t>Xb</a:t>
              </a:r>
              <a:r>
                <a:rPr lang="ko-KR" altLang="en-US" sz="1600" dirty="0" smtClean="0"/>
                <a:t>로 판별할 확률</a:t>
              </a:r>
              <a:r>
                <a:rPr lang="en-US" altLang="ko-KR" sz="1600" dirty="0" smtClean="0"/>
                <a:t>(G</a:t>
              </a:r>
              <a:r>
                <a:rPr lang="ko-KR" altLang="en-US" sz="1600" dirty="0" smtClean="0"/>
                <a:t>입장에서 </a:t>
              </a:r>
              <a:r>
                <a:rPr lang="en-US" altLang="ko-KR" sz="1600" dirty="0" smtClean="0"/>
                <a:t>Maximize)</a:t>
              </a:r>
              <a:br>
                <a:rPr lang="en-US" altLang="ko-KR" sz="1600" dirty="0" smtClean="0"/>
              </a:br>
              <a:r>
                <a:rPr lang="ko-KR" altLang="en-US" sz="1600" dirty="0" smtClean="0"/>
                <a:t>음수 므로 </a:t>
              </a:r>
              <a:r>
                <a:rPr lang="en-US" altLang="ko-KR" sz="1600" dirty="0" smtClean="0"/>
                <a:t>L(GAN_B)</a:t>
              </a:r>
              <a:r>
                <a:rPr lang="ko-KR" altLang="en-US" sz="1600" dirty="0" smtClean="0"/>
                <a:t>는 </a:t>
              </a:r>
              <a:r>
                <a:rPr lang="en-US" altLang="ko-KR" sz="1600" dirty="0" smtClean="0"/>
                <a:t>Minimize</a:t>
              </a:r>
              <a:r>
                <a:rPr lang="ko-KR" altLang="en-US" sz="1600" dirty="0" smtClean="0"/>
                <a:t> </a:t>
              </a:r>
              <a:endParaRPr lang="ko-KR" altLang="en-US" sz="1600" dirty="0"/>
            </a:p>
          </p:txBody>
        </p:sp>
        <p:cxnSp>
          <p:nvCxnSpPr>
            <p:cNvPr id="49" name="직선 연결선 48"/>
            <p:cNvCxnSpPr/>
            <p:nvPr/>
          </p:nvCxnSpPr>
          <p:spPr>
            <a:xfrm flipH="1" flipV="1">
              <a:off x="2095479" y="3597104"/>
              <a:ext cx="2476521" cy="203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꺾인 연결선 49"/>
            <p:cNvCxnSpPr/>
            <p:nvPr/>
          </p:nvCxnSpPr>
          <p:spPr>
            <a:xfrm>
              <a:off x="3373356" y="3607268"/>
              <a:ext cx="951788" cy="63101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3491880" y="4437112"/>
            <a:ext cx="5264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Xa</a:t>
            </a:r>
            <a:r>
              <a:rPr lang="ko-KR" altLang="en-US" sz="1600" dirty="0" smtClean="0"/>
              <a:t>와 </a:t>
            </a:r>
            <a:r>
              <a:rPr lang="en-US" altLang="ko-KR" sz="1600" dirty="0" err="1" smtClean="0"/>
              <a:t>Xaba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distance</a:t>
            </a:r>
            <a:r>
              <a:rPr lang="ko-KR" altLang="en-US" sz="1600" dirty="0" smtClean="0"/>
              <a:t>를 줄이면서 </a:t>
            </a:r>
            <a:r>
              <a:rPr lang="en-US" altLang="ko-KR" sz="1600" dirty="0" smtClean="0"/>
              <a:t>(L(CONST_A))  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 smtClean="0"/>
              <a:t>Xab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가 속도록 학습 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39" y="5699519"/>
            <a:ext cx="2010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0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ea typeface="나눔바른고딕 Light" panose="020B0603020101020101" pitchFamily="50" charset="-127"/>
              </a:rPr>
              <a:t>활용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9268" y="1366804"/>
            <a:ext cx="7482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DiscoGAN</a:t>
            </a: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(</a:t>
            </a:r>
            <a:r>
              <a:rPr lang="en-US" altLang="ko-KR" sz="1400" dirty="0" smtClean="0">
                <a:solidFill>
                  <a:srgbClr val="000066"/>
                </a:solidFill>
              </a:rPr>
              <a:t>Discover </a:t>
            </a:r>
            <a:r>
              <a:rPr lang="en-US" altLang="ko-KR" sz="1400" dirty="0">
                <a:solidFill>
                  <a:srgbClr val="000066"/>
                </a:solidFill>
              </a:rPr>
              <a:t>Cross-Domain Relations with Generative Adversarial </a:t>
            </a:r>
            <a:r>
              <a:rPr lang="en-US" altLang="ko-KR" sz="1400" dirty="0" smtClean="0">
                <a:solidFill>
                  <a:srgbClr val="000066"/>
                </a:solidFill>
              </a:rPr>
              <a:t>Networks</a:t>
            </a: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)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83" y="1710100"/>
            <a:ext cx="7488048" cy="438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>
                <a:solidFill>
                  <a:srgbClr val="08084C"/>
                </a:solidFill>
                <a:ea typeface="나눔바른고딕 Light" panose="020B0603020101020101" pitchFamily="50" charset="-127"/>
              </a:rPr>
              <a:t>개념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763688" y="206084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9512" y="1340768"/>
            <a:ext cx="866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개념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251520" y="2772610"/>
            <a:ext cx="6336704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r>
              <a:rPr lang="en-US" altLang="ko-KR" sz="1600" dirty="0" smtClean="0">
                <a:latin typeface="+mj-lt"/>
              </a:rPr>
              <a:t>- Generator</a:t>
            </a:r>
            <a:r>
              <a:rPr lang="ko-KR" altLang="en-US" sz="1600" dirty="0" smtClean="0">
                <a:latin typeface="+mj-lt"/>
              </a:rPr>
              <a:t>를 학습시킬 때에는 </a:t>
            </a:r>
            <a:r>
              <a:rPr lang="en-US" altLang="ko-KR" sz="1600" dirty="0" smtClean="0">
                <a:latin typeface="+mj-lt"/>
              </a:rPr>
              <a:t>D(G(z))</a:t>
            </a:r>
            <a:r>
              <a:rPr lang="ko-KR" altLang="en-US" sz="1600" dirty="0" smtClean="0">
                <a:latin typeface="+mj-lt"/>
              </a:rPr>
              <a:t>가 </a:t>
            </a:r>
            <a:r>
              <a:rPr lang="en-US" altLang="ko-KR" sz="1600" dirty="0" smtClean="0">
                <a:latin typeface="+mj-lt"/>
              </a:rPr>
              <a:t>1</a:t>
            </a:r>
            <a:r>
              <a:rPr lang="ko-KR" altLang="en-US" sz="1600" dirty="0" smtClean="0">
                <a:latin typeface="+mj-lt"/>
              </a:rPr>
              <a:t>이 되도록 학습시킴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97" name="내용 개체 틀 2"/>
          <p:cNvSpPr txBox="1">
            <a:spLocks/>
          </p:cNvSpPr>
          <p:nvPr/>
        </p:nvSpPr>
        <p:spPr>
          <a:xfrm>
            <a:off x="251520" y="1908514"/>
            <a:ext cx="10153128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r>
              <a:rPr lang="en-US" altLang="ko-KR" sz="1600" dirty="0" smtClean="0">
                <a:latin typeface="+mj-lt"/>
              </a:rPr>
              <a:t>- Discriminator</a:t>
            </a:r>
            <a:r>
              <a:rPr lang="ko-KR" altLang="en-US" sz="1600" dirty="0" smtClean="0">
                <a:latin typeface="+mj-lt"/>
              </a:rPr>
              <a:t>를 학습시킬 때에는 </a:t>
            </a:r>
            <a:r>
              <a:rPr lang="en-US" altLang="ko-KR" sz="1600" dirty="0" smtClean="0">
                <a:latin typeface="+mj-lt"/>
              </a:rPr>
              <a:t>D(x)</a:t>
            </a:r>
            <a:r>
              <a:rPr lang="ko-KR" altLang="en-US" sz="1600" dirty="0" smtClean="0">
                <a:latin typeface="+mj-lt"/>
              </a:rPr>
              <a:t>가 </a:t>
            </a:r>
            <a:r>
              <a:rPr lang="en-US" altLang="ko-KR" sz="1600" dirty="0" smtClean="0">
                <a:latin typeface="+mj-lt"/>
              </a:rPr>
              <a:t>1</a:t>
            </a:r>
            <a:r>
              <a:rPr lang="ko-KR" altLang="en-US" sz="1600" dirty="0" smtClean="0">
                <a:latin typeface="+mj-lt"/>
              </a:rPr>
              <a:t>이 되고 </a:t>
            </a:r>
            <a:r>
              <a:rPr lang="en-US" altLang="ko-KR" sz="1600" dirty="0" smtClean="0">
                <a:latin typeface="+mj-lt"/>
              </a:rPr>
              <a:t>D(G(z))</a:t>
            </a:r>
            <a:r>
              <a:rPr lang="ko-KR" altLang="en-US" sz="1600" dirty="0" smtClean="0">
                <a:latin typeface="+mj-lt"/>
              </a:rPr>
              <a:t>가 </a:t>
            </a:r>
            <a:r>
              <a:rPr lang="en-US" altLang="ko-KR" sz="1600" dirty="0" smtClean="0">
                <a:latin typeface="+mj-lt"/>
              </a:rPr>
              <a:t>0</a:t>
            </a:r>
            <a:r>
              <a:rPr lang="ko-KR" altLang="en-US" sz="1600" dirty="0" smtClean="0">
                <a:latin typeface="+mj-lt"/>
              </a:rPr>
              <a:t>이 되도록 학습시킴</a:t>
            </a:r>
            <a:endParaRPr lang="en-US" altLang="ko-KR" sz="1600" dirty="0" smtClean="0">
              <a:latin typeface="+mj-lt"/>
            </a:endParaRP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Tx/>
              <a:buChar char="-"/>
            </a:pP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91" name="내용 개체 틀 2"/>
          <p:cNvSpPr txBox="1">
            <a:spLocks/>
          </p:cNvSpPr>
          <p:nvPr/>
        </p:nvSpPr>
        <p:spPr>
          <a:xfrm>
            <a:off x="467544" y="2274472"/>
            <a:ext cx="8352928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 Light" panose="020B0603020101020101" pitchFamily="50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 Light" panose="020B0603020101020101" pitchFamily="50" charset="-127"/>
              </a:rPr>
              <a:t>진짜 데이터를 진짜로 판별하고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 Light" panose="020B060302010102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 Light" panose="020B0603020101020101" pitchFamily="50" charset="-127"/>
              </a:rPr>
              <a:t>가짜데이터를 가짜로 판별할 수 있도록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 Light" panose="020B0603020101020101" pitchFamily="50" charset="-127"/>
              </a:rPr>
              <a:t>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ea typeface="나눔바른고딕 Light" panose="020B0603020101020101" pitchFamily="50" charset="-127"/>
            </a:endParaRPr>
          </a:p>
        </p:txBody>
      </p:sp>
      <p:sp>
        <p:nvSpPr>
          <p:cNvPr id="92" name="내용 개체 틀 2"/>
          <p:cNvSpPr txBox="1">
            <a:spLocks/>
          </p:cNvSpPr>
          <p:nvPr/>
        </p:nvSpPr>
        <p:spPr>
          <a:xfrm>
            <a:off x="467544" y="3243062"/>
            <a:ext cx="8280920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 Light" panose="020B0603020101020101" pitchFamily="50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 Light" panose="020B0603020101020101" pitchFamily="50" charset="-127"/>
              </a:rPr>
              <a:t>가짜 데이터를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 Light" panose="020B0603020101020101" pitchFamily="50" charset="-127"/>
              </a:rPr>
              <a:t>discriminator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 Light" panose="020B0603020101020101" pitchFamily="50" charset="-127"/>
              </a:rPr>
              <a:t>가 구분못하도록 학습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 Light" panose="020B0603020101020101" pitchFamily="50" charset="-127"/>
              </a:rPr>
              <a:t>, discriminator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 Light" panose="020B0603020101020101" pitchFamily="50" charset="-127"/>
              </a:rPr>
              <a:t>를 헷갈리게 하도록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 Light" panose="020B0603020101020101" pitchFamily="50" charset="-127"/>
              </a:rPr>
              <a:t>)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99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3275856" y="2852936"/>
            <a:ext cx="3312368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4800" b="1" smtClean="0">
                <a:solidFill>
                  <a:srgbClr val="08084C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감사합니다</a:t>
            </a:r>
            <a:endParaRPr lang="en-US" altLang="ko-KR" sz="4800" b="1" dirty="0">
              <a:solidFill>
                <a:srgbClr val="08084C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07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ea typeface="나눔바른고딕 Light" panose="020B0603020101020101" pitchFamily="50" charset="-127"/>
              </a:rPr>
              <a:t>Theorem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691680" y="202987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9512" y="1340768"/>
            <a:ext cx="1954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Value function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76872"/>
            <a:ext cx="6048672" cy="690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1916832"/>
            <a:ext cx="892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GAN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D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G</a:t>
            </a:r>
            <a:r>
              <a:rPr lang="ko-KR" altLang="en-US" sz="1400" dirty="0" smtClean="0"/>
              <a:t>에 대하여 다음과 같은 </a:t>
            </a:r>
            <a:r>
              <a:rPr lang="en-US" altLang="ko-KR" sz="1400" dirty="0" smtClean="0"/>
              <a:t>value function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minimax problem</a:t>
            </a:r>
            <a:r>
              <a:rPr lang="ko-KR" altLang="en-US" sz="1400" dirty="0" smtClean="0"/>
              <a:t>으로 </a:t>
            </a:r>
            <a:r>
              <a:rPr lang="ko-KR" altLang="en-US" sz="1400" dirty="0" err="1" smtClean="0"/>
              <a:t>풀게됨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539552" y="2813321"/>
            <a:ext cx="892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</a:t>
            </a:r>
            <a:r>
              <a:rPr lang="ko-KR" altLang="en-US" sz="1400" dirty="0" smtClean="0"/>
              <a:t>의 입장 </a:t>
            </a:r>
            <a:r>
              <a:rPr lang="en-US" altLang="ko-KR" sz="1400" dirty="0" smtClean="0"/>
              <a:t>: D(x)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이고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진짜 데이터를 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로 구분</a:t>
            </a:r>
            <a:r>
              <a:rPr lang="en-US" altLang="ko-KR" sz="1100" dirty="0" smtClean="0"/>
              <a:t>)</a:t>
            </a:r>
            <a:r>
              <a:rPr lang="en-US" altLang="ko-KR" sz="1400" dirty="0" smtClean="0"/>
              <a:t> D(G(z))</a:t>
            </a:r>
            <a:r>
              <a:rPr lang="ko-KR" altLang="en-US" sz="1400" dirty="0" smtClean="0"/>
              <a:t>가</a:t>
            </a:r>
            <a:r>
              <a:rPr lang="en-US" altLang="ko-KR" sz="1400" dirty="0" smtClean="0"/>
              <a:t> 0</a:t>
            </a:r>
            <a:r>
              <a:rPr lang="ko-KR" altLang="en-US" sz="1400" dirty="0" smtClean="0"/>
              <a:t>일 때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가짜 데이터를 </a:t>
            </a:r>
            <a:r>
              <a:rPr lang="en-US" altLang="ko-KR" sz="1100" dirty="0" smtClean="0"/>
              <a:t>0</a:t>
            </a:r>
            <a:r>
              <a:rPr lang="ko-KR" altLang="en-US" sz="1100" dirty="0" smtClean="0"/>
              <a:t>으로 구분</a:t>
            </a:r>
            <a:r>
              <a:rPr lang="en-US" altLang="ko-KR" sz="1100" dirty="0" smtClean="0"/>
              <a:t>)</a:t>
            </a:r>
            <a:r>
              <a:rPr lang="en-US" altLang="ko-KR" sz="1400" dirty="0" smtClean="0"/>
              <a:t> V</a:t>
            </a:r>
            <a:r>
              <a:rPr lang="ko-KR" altLang="en-US" sz="1400" dirty="0" smtClean="0"/>
              <a:t>는 최대값</a:t>
            </a:r>
            <a:endParaRPr lang="ko-KR" altLang="en-US" sz="1400" dirty="0"/>
          </a:p>
        </p:txBody>
      </p:sp>
      <p:sp>
        <p:nvSpPr>
          <p:cNvPr id="92" name="TextBox 91"/>
          <p:cNvSpPr txBox="1"/>
          <p:nvPr/>
        </p:nvSpPr>
        <p:spPr>
          <a:xfrm>
            <a:off x="539552" y="3121098"/>
            <a:ext cx="892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G</a:t>
            </a:r>
            <a:r>
              <a:rPr lang="ko-KR" altLang="en-US" sz="1400" dirty="0" smtClean="0"/>
              <a:t>의 입장 </a:t>
            </a:r>
            <a:r>
              <a:rPr lang="en-US" altLang="ko-KR" sz="1400" dirty="0" smtClean="0"/>
              <a:t>: D(G(z))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일 </a:t>
            </a:r>
            <a:r>
              <a:rPr lang="ko-KR" altLang="en-US" sz="1400" dirty="0" smtClean="0"/>
              <a:t>때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가짜 데이터를 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로 속임</a:t>
            </a:r>
            <a:r>
              <a:rPr lang="en-US" altLang="ko-KR" sz="1100" dirty="0" smtClean="0"/>
              <a:t>)</a:t>
            </a:r>
            <a:r>
              <a:rPr lang="en-US" altLang="ko-KR" sz="1400" dirty="0" smtClean="0"/>
              <a:t> V</a:t>
            </a:r>
            <a:r>
              <a:rPr lang="ko-KR" altLang="en-US" sz="1400" dirty="0" smtClean="0"/>
              <a:t>는 </a:t>
            </a:r>
            <a:r>
              <a:rPr lang="ko-KR" altLang="en-US" sz="1400" dirty="0" smtClean="0"/>
              <a:t>최</a:t>
            </a:r>
            <a:r>
              <a:rPr lang="ko-KR" altLang="en-US" sz="1400" dirty="0"/>
              <a:t>소</a:t>
            </a:r>
            <a:r>
              <a:rPr lang="ko-KR" altLang="en-US" sz="1400" dirty="0" smtClean="0"/>
              <a:t>값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746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747564" y="4776195"/>
            <a:ext cx="8056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임의의                         에 대해서 함수                     는    에서 최대값       </a:t>
            </a:r>
            <a:r>
              <a:rPr lang="en-US" altLang="ko-KR" sz="1400" dirty="0" smtClean="0"/>
              <a:t>[   [0, 1]</a:t>
            </a:r>
            <a:r>
              <a:rPr lang="ko-KR" altLang="en-US" sz="1400" dirty="0" smtClean="0"/>
              <a:t>을 갖는다</a:t>
            </a:r>
            <a:endParaRPr lang="ko-KR" altLang="en-US" sz="1400" dirty="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>
                <a:solidFill>
                  <a:srgbClr val="08084C"/>
                </a:solidFill>
                <a:ea typeface="나눔바른고딕 Light" panose="020B0603020101020101" pitchFamily="50" charset="-127"/>
              </a:rPr>
              <a:t>Theorem</a:t>
            </a: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691680" y="202987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9512" y="1340768"/>
            <a:ext cx="866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증명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788442"/>
            <a:ext cx="892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“Minimax problem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P(x) = P(G) 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global optimum</a:t>
            </a:r>
            <a:r>
              <a:rPr lang="ko-KR" altLang="en-US" sz="1400" dirty="0" smtClean="0"/>
              <a:t>을 갖는다</a:t>
            </a:r>
            <a:r>
              <a:rPr lang="en-US" altLang="ko-KR" sz="1400" dirty="0" smtClean="0"/>
              <a:t>＂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25259" y="2185119"/>
            <a:ext cx="5674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Proposition1 :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G</a:t>
            </a:r>
            <a:r>
              <a:rPr lang="ko-KR" altLang="en-US" sz="1400" dirty="0" smtClean="0"/>
              <a:t>가 고정된 경우 최적의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D</a:t>
            </a:r>
            <a:r>
              <a:rPr lang="ko-KR" altLang="en-US" sz="1400" dirty="0" smtClean="0"/>
              <a:t>는 다음과 같다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922" y="2694915"/>
            <a:ext cx="2664296" cy="78316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55576" y="3573016"/>
            <a:ext cx="5674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Proof)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933056"/>
            <a:ext cx="4418538" cy="63562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45339" y="3573016"/>
            <a:ext cx="5674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Value Function</a:t>
            </a:r>
            <a:r>
              <a:rPr lang="ko-KR" altLang="en-US" sz="1400" dirty="0" smtClean="0"/>
              <a:t>을 다음과 같이 쓸 수 있고</a:t>
            </a:r>
            <a:r>
              <a:rPr lang="en-US" altLang="ko-KR" sz="1400" dirty="0" smtClean="0"/>
              <a:t>,</a:t>
            </a:r>
            <a:endParaRPr lang="ko-KR" altLang="en-US" sz="14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97" y="4776195"/>
            <a:ext cx="1449161" cy="30670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397" y="4807562"/>
            <a:ext cx="1656184" cy="30670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73" y="4781273"/>
            <a:ext cx="589188" cy="3067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002" y="1817161"/>
            <a:ext cx="864096" cy="28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6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>
                <a:solidFill>
                  <a:srgbClr val="08084C"/>
                </a:solidFill>
                <a:ea typeface="나눔바른고딕 Light" panose="020B0603020101020101" pitchFamily="50" charset="-127"/>
              </a:rPr>
              <a:t>Theorem</a:t>
            </a: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691680" y="202987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9512" y="1340768"/>
            <a:ext cx="866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증명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788442"/>
            <a:ext cx="892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“Minimax problem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P(x) = P(G) 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global optimum</a:t>
            </a:r>
            <a:r>
              <a:rPr lang="ko-KR" altLang="en-US" sz="1400" dirty="0" smtClean="0"/>
              <a:t>을 갖는다</a:t>
            </a:r>
            <a:r>
              <a:rPr lang="en-US" altLang="ko-KR" sz="1400" dirty="0" smtClean="0"/>
              <a:t>＂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636912"/>
            <a:ext cx="4725321" cy="13841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67936" y="2253670"/>
            <a:ext cx="892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smtClean="0"/>
              <a:t>Value Function</a:t>
            </a:r>
            <a:r>
              <a:rPr lang="ko-KR" altLang="en-US" sz="1400" dirty="0" smtClean="0"/>
              <a:t>을 다음과 같이 쓸 수 있고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524352" y="4244003"/>
            <a:ext cx="892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Theorem) C(G)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global minimum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p(g) = p(data) </a:t>
            </a:r>
            <a:r>
              <a:rPr lang="ko-KR" altLang="en-US" sz="1400" dirty="0" smtClean="0"/>
              <a:t>인 경우만 달성되며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 시점에서 </a:t>
            </a:r>
            <a:r>
              <a:rPr lang="en-US" altLang="ko-KR" sz="1400" dirty="0" smtClean="0"/>
              <a:t>C(G)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–log(4)</a:t>
            </a:r>
            <a:endParaRPr lang="ko-KR" altLang="en-US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002" y="1817161"/>
            <a:ext cx="864096" cy="28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1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149080"/>
            <a:ext cx="5959172" cy="634310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>
                <a:solidFill>
                  <a:srgbClr val="08084C"/>
                </a:solidFill>
                <a:ea typeface="나눔바른고딕 Light" panose="020B0603020101020101" pitchFamily="50" charset="-127"/>
              </a:rPr>
              <a:t>Theorem</a:t>
            </a: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691680" y="202987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9512" y="1340768"/>
            <a:ext cx="866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증명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788442"/>
            <a:ext cx="892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“Minimax problem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P(x) = P(G) 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global optimum</a:t>
            </a:r>
            <a:r>
              <a:rPr lang="ko-KR" altLang="en-US" sz="1400" dirty="0" smtClean="0"/>
              <a:t>을 갖는다</a:t>
            </a:r>
            <a:r>
              <a:rPr lang="en-US" altLang="ko-KR" sz="1400" dirty="0" smtClean="0"/>
              <a:t>＂</a:t>
            </a:r>
            <a:endParaRPr lang="ko-KR" altLang="en-US" sz="1400" dirty="0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611560" y="2420888"/>
            <a:ext cx="8928992" cy="1445543"/>
            <a:chOff x="755576" y="2847553"/>
            <a:chExt cx="8928992" cy="1445543"/>
          </a:xfrm>
        </p:grpSpPr>
        <p:grpSp>
          <p:nvGrpSpPr>
            <p:cNvPr id="32" name="그룹 31"/>
            <p:cNvGrpSpPr/>
            <p:nvPr/>
          </p:nvGrpSpPr>
          <p:grpSpPr>
            <a:xfrm>
              <a:off x="755576" y="2847553"/>
              <a:ext cx="8928992" cy="1445543"/>
              <a:chOff x="755576" y="2847553"/>
              <a:chExt cx="8928992" cy="1445543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827584" y="2854910"/>
                <a:ext cx="8208912" cy="1438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632" y="3068960"/>
                <a:ext cx="2016224" cy="488426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755576" y="2847553"/>
                <a:ext cx="89289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※ </a:t>
                </a:r>
                <a:r>
                  <a:rPr lang="en-US" altLang="ko-KR" sz="1100" dirty="0" err="1"/>
                  <a:t>Kullback-Leibler</a:t>
                </a:r>
                <a:r>
                  <a:rPr lang="en-US" altLang="ko-KR" sz="1100" dirty="0"/>
                  <a:t> </a:t>
                </a:r>
                <a:r>
                  <a:rPr lang="en-US" altLang="ko-KR" sz="1100" dirty="0" smtClean="0"/>
                  <a:t>divergence ( P</a:t>
                </a:r>
                <a:r>
                  <a:rPr lang="ko-KR" altLang="en-US" sz="1100" dirty="0" smtClean="0"/>
                  <a:t>는 </a:t>
                </a:r>
                <a:r>
                  <a:rPr lang="ko-KR" altLang="en-US" sz="1100" dirty="0" err="1" smtClean="0"/>
                  <a:t>모분포</a:t>
                </a:r>
                <a:r>
                  <a:rPr lang="en-US" altLang="ko-KR" sz="1100" dirty="0" smtClean="0"/>
                  <a:t> Q</a:t>
                </a:r>
                <a:r>
                  <a:rPr lang="ko-KR" altLang="en-US" sz="1100" dirty="0" smtClean="0"/>
                  <a:t>는 </a:t>
                </a:r>
                <a:r>
                  <a:rPr lang="en-US" altLang="ko-KR" sz="1100" dirty="0" smtClean="0"/>
                  <a:t>P</a:t>
                </a:r>
                <a:r>
                  <a:rPr lang="ko-KR" altLang="en-US" sz="1100" dirty="0" smtClean="0"/>
                  <a:t>에 근사시키고자 하는 분포이며 두 분포의 차이를 계산하며 두 분포가 같으면 </a:t>
                </a:r>
                <a:r>
                  <a:rPr lang="en-US" altLang="ko-KR" sz="1100" dirty="0" smtClean="0"/>
                  <a:t>0)</a:t>
                </a:r>
                <a:endParaRPr lang="ko-KR" altLang="en-US" sz="1000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826396" y="3500110"/>
                <a:ext cx="593067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100" dirty="0" smtClean="0"/>
                  <a:t>J</a:t>
                </a:r>
                <a:r>
                  <a:rPr lang="ko-KR" altLang="en-US" sz="1100" dirty="0" err="1" smtClean="0"/>
                  <a:t>enson</a:t>
                </a:r>
                <a:r>
                  <a:rPr lang="ko-KR" altLang="en-US" sz="1100" dirty="0" smtClean="0"/>
                  <a:t> </a:t>
                </a:r>
                <a:r>
                  <a:rPr lang="ko-KR" altLang="en-US" sz="1100" dirty="0" err="1"/>
                  <a:t>shannon</a:t>
                </a:r>
                <a:r>
                  <a:rPr lang="ko-KR" altLang="en-US" sz="1100" dirty="0"/>
                  <a:t> </a:t>
                </a:r>
                <a:r>
                  <a:rPr lang="ko-KR" altLang="en-US" sz="1100" dirty="0" err="1" smtClean="0"/>
                  <a:t>divergence</a:t>
                </a:r>
                <a:r>
                  <a:rPr lang="ko-KR" altLang="en-US" sz="1100" dirty="0" smtClean="0"/>
                  <a:t> </a:t>
                </a:r>
                <a:r>
                  <a:rPr lang="en-US" altLang="ko-KR" sz="1100" dirty="0" smtClean="0"/>
                  <a:t>( </a:t>
                </a:r>
                <a:r>
                  <a:rPr lang="ko-KR" altLang="en-US" sz="1100" dirty="0" smtClean="0"/>
                  <a:t>두 확률 분포의 </a:t>
                </a:r>
                <a:r>
                  <a:rPr lang="ko-KR" altLang="en-US" sz="1100" dirty="0" err="1" smtClean="0"/>
                  <a:t>유사도를</a:t>
                </a:r>
                <a:r>
                  <a:rPr lang="ko-KR" altLang="en-US" sz="1100" dirty="0" smtClean="0"/>
                  <a:t> 측정</a:t>
                </a:r>
                <a:r>
                  <a:rPr lang="en-US" altLang="ko-KR" sz="1100" dirty="0" smtClean="0"/>
                  <a:t>, </a:t>
                </a:r>
                <a:r>
                  <a:rPr lang="ko-KR" altLang="en-US" sz="1100" dirty="0" smtClean="0"/>
                  <a:t>두 분포가 같으면 </a:t>
                </a:r>
                <a:r>
                  <a:rPr lang="en-US" altLang="ko-KR" sz="1100" dirty="0" smtClean="0"/>
                  <a:t>0)</a:t>
                </a:r>
                <a:endParaRPr lang="ko-KR" altLang="en-US" sz="1100" dirty="0"/>
              </a:p>
            </p:txBody>
          </p:sp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0621" y="3757922"/>
                <a:ext cx="2879521" cy="460899"/>
              </a:xfrm>
              <a:prstGeom prst="rect">
                <a:avLst/>
              </a:prstGeom>
            </p:spPr>
          </p:pic>
        </p:grp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369" y="3757922"/>
              <a:ext cx="1259791" cy="443341"/>
            </a:xfrm>
            <a:prstGeom prst="rect">
              <a:avLst/>
            </a:prstGeom>
          </p:spPr>
        </p:pic>
      </p:grpSp>
      <p:sp>
        <p:nvSpPr>
          <p:cNvPr id="44" name="직사각형 43"/>
          <p:cNvSpPr/>
          <p:nvPr/>
        </p:nvSpPr>
        <p:spPr>
          <a:xfrm>
            <a:off x="3987117" y="3429000"/>
            <a:ext cx="8817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where</a:t>
            </a:r>
            <a:endParaRPr lang="ko-KR" altLang="en-US" sz="11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32" y="4757928"/>
            <a:ext cx="4825928" cy="110291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8483" y="5657848"/>
            <a:ext cx="8784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P(data) = P(g)</a:t>
            </a:r>
            <a:r>
              <a:rPr lang="ko-KR" altLang="en-US" sz="1400" dirty="0" smtClean="0"/>
              <a:t>인 경우</a:t>
            </a:r>
            <a:r>
              <a:rPr lang="en-US" altLang="ko-KR" sz="1400" dirty="0" smtClean="0"/>
              <a:t>, JSD(P(data)||P(g))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0 </a:t>
            </a:r>
            <a:r>
              <a:rPr lang="ko-KR" altLang="en-US" sz="1400" dirty="0" smtClean="0"/>
              <a:t>되고 </a:t>
            </a:r>
            <a:r>
              <a:rPr lang="en-US" altLang="ko-KR" sz="1400" dirty="0" smtClean="0"/>
              <a:t>C(G)</a:t>
            </a:r>
            <a:r>
              <a:rPr lang="ko-KR" altLang="en-US" sz="1400" dirty="0" smtClean="0"/>
              <a:t>는 최소값인 </a:t>
            </a:r>
            <a:r>
              <a:rPr lang="en-US" altLang="ko-KR" sz="1400" dirty="0" smtClean="0"/>
              <a:t>–log4</a:t>
            </a:r>
            <a:r>
              <a:rPr lang="ko-KR" altLang="en-US" sz="1400" dirty="0" smtClean="0"/>
              <a:t>를 갖는다 </a:t>
            </a:r>
            <a:endParaRPr lang="ko-KR" altLang="en-US" sz="1400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002" y="1817161"/>
            <a:ext cx="864096" cy="28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6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ea typeface="나눔바른고딕 Light" panose="020B0603020101020101" pitchFamily="50" charset="-127"/>
              </a:rPr>
              <a:t>학습과정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691680" y="202987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89268" y="1366804"/>
            <a:ext cx="1276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학습과정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4076" y="1679384"/>
            <a:ext cx="2520280" cy="36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Discriminator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827584" y="2334517"/>
            <a:ext cx="7704856" cy="17425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구름 45"/>
          <p:cNvSpPr/>
          <p:nvPr/>
        </p:nvSpPr>
        <p:spPr>
          <a:xfrm>
            <a:off x="4283968" y="2547599"/>
            <a:ext cx="720080" cy="633518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2771800" y="2489510"/>
            <a:ext cx="720080" cy="7200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G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817437" y="2446229"/>
            <a:ext cx="720080" cy="7200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</a:rPr>
              <a:t>D</a:t>
            </a:r>
            <a:br>
              <a:rPr lang="en-US" altLang="ko-KR" dirty="0" smtClean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1000" dirty="0" smtClean="0">
                <a:solidFill>
                  <a:schemeClr val="accent4">
                    <a:lumMod val="50000"/>
                  </a:schemeClr>
                </a:solidFill>
              </a:rPr>
              <a:t>(fake)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2243079" y="2741538"/>
            <a:ext cx="436124" cy="21602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구름 8"/>
          <p:cNvSpPr/>
          <p:nvPr/>
        </p:nvSpPr>
        <p:spPr>
          <a:xfrm>
            <a:off x="1344128" y="2532791"/>
            <a:ext cx="720080" cy="633518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44128" y="2640587"/>
            <a:ext cx="84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</a:rPr>
              <a:t>Noise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7" name="오른쪽 화살표 36"/>
          <p:cNvSpPr/>
          <p:nvPr/>
        </p:nvSpPr>
        <p:spPr>
          <a:xfrm>
            <a:off x="3577182" y="2717241"/>
            <a:ext cx="436124" cy="21602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246329" y="2633526"/>
            <a:ext cx="95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4">
                    <a:lumMod val="50000"/>
                  </a:schemeClr>
                </a:solidFill>
              </a:rPr>
              <a:t>Fake</a:t>
            </a:r>
            <a:endParaRPr lang="ko-KR" alt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오른쪽 화살표 44"/>
          <p:cNvSpPr/>
          <p:nvPr/>
        </p:nvSpPr>
        <p:spPr>
          <a:xfrm>
            <a:off x="5196437" y="2698257"/>
            <a:ext cx="436124" cy="21602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구름 46"/>
          <p:cNvSpPr/>
          <p:nvPr/>
        </p:nvSpPr>
        <p:spPr>
          <a:xfrm>
            <a:off x="4283968" y="3314346"/>
            <a:ext cx="720080" cy="633518"/>
          </a:xfrm>
          <a:prstGeom prst="cloud">
            <a:avLst/>
          </a:prstGeom>
          <a:solidFill>
            <a:schemeClr val="bg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5817437" y="3212976"/>
            <a:ext cx="720080" cy="72008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</a:rPr>
              <a:t>D</a:t>
            </a:r>
          </a:p>
          <a:p>
            <a:pPr algn="ctr"/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(real)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9" name="오른쪽 화살표 48"/>
          <p:cNvSpPr/>
          <p:nvPr/>
        </p:nvSpPr>
        <p:spPr>
          <a:xfrm>
            <a:off x="5196437" y="3465004"/>
            <a:ext cx="436124" cy="21602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4309939" y="3341083"/>
            <a:ext cx="95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4">
                    <a:lumMod val="50000"/>
                  </a:schemeClr>
                </a:solidFill>
              </a:rPr>
              <a:t>real</a:t>
            </a:r>
            <a:endParaRPr lang="ko-KR" alt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537517" y="2670235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target value : 0(</a:t>
            </a:r>
            <a:r>
              <a:rPr lang="ko-KR" altLang="en-US" sz="1200" dirty="0" smtClean="0"/>
              <a:t>가짜</a:t>
            </a:r>
            <a:r>
              <a:rPr lang="en-US" altLang="ko-KR" sz="1200" dirty="0" smtClean="0"/>
              <a:t>)</a:t>
            </a:r>
            <a:endParaRPr lang="en-US" altLang="ko-KR" sz="1200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6537517" y="3440033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target value : 1(</a:t>
            </a:r>
            <a:r>
              <a:rPr lang="ko-KR" altLang="en-US" sz="1200" dirty="0" smtClean="0"/>
              <a:t>진짜</a:t>
            </a:r>
            <a:r>
              <a:rPr lang="en-US" altLang="ko-KR" sz="1200" dirty="0" smtClean="0"/>
              <a:t>)</a:t>
            </a:r>
            <a:endParaRPr lang="en-US" altLang="ko-KR" sz="12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689209" y="1988840"/>
            <a:ext cx="450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Discriminator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feed forward</a:t>
            </a:r>
            <a:r>
              <a:rPr lang="ko-KR" altLang="en-US" sz="1400" dirty="0" smtClean="0"/>
              <a:t>과정</a:t>
            </a:r>
            <a:endParaRPr lang="ko-KR" alt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649974" y="4163772"/>
            <a:ext cx="450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Discriminator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back propagation</a:t>
            </a:r>
            <a:r>
              <a:rPr lang="ko-KR" altLang="en-US" sz="1400" dirty="0" smtClean="0"/>
              <a:t>과정</a:t>
            </a:r>
            <a:endParaRPr lang="ko-KR" altLang="en-US" sz="1400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9"/>
          <a:stretch/>
        </p:blipFill>
        <p:spPr>
          <a:xfrm>
            <a:off x="717263" y="4501591"/>
            <a:ext cx="4372648" cy="69033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589512" y="4619579"/>
            <a:ext cx="450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를</a:t>
            </a:r>
            <a:r>
              <a:rPr lang="ko-KR" altLang="en-US" sz="1400" dirty="0" smtClean="0"/>
              <a:t> 최대화 하는 방향으로 </a:t>
            </a:r>
            <a:r>
              <a:rPr lang="en-US" altLang="ko-KR" sz="1400" dirty="0" smtClean="0"/>
              <a:t>gradient ascent</a:t>
            </a:r>
            <a:endParaRPr lang="ko-KR" alt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1576941" y="5326877"/>
            <a:ext cx="450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와</a:t>
            </a:r>
          </a:p>
        </p:txBody>
      </p:sp>
      <p:sp>
        <p:nvSpPr>
          <p:cNvPr id="61" name="타원 60"/>
          <p:cNvSpPr/>
          <p:nvPr/>
        </p:nvSpPr>
        <p:spPr>
          <a:xfrm>
            <a:off x="1018026" y="5191929"/>
            <a:ext cx="539411" cy="53941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D</a:t>
            </a:r>
            <a:b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700" dirty="0" smtClean="0">
                <a:solidFill>
                  <a:schemeClr val="accent4">
                    <a:lumMod val="50000"/>
                  </a:schemeClr>
                </a:solidFill>
              </a:rPr>
              <a:t>(fake)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907704" y="5191929"/>
            <a:ext cx="539411" cy="53941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D</a:t>
            </a:r>
          </a:p>
          <a:p>
            <a:pPr algn="ctr"/>
            <a:r>
              <a:rPr lang="en-US" altLang="ko-KR" sz="700" dirty="0" smtClean="0">
                <a:solidFill>
                  <a:schemeClr val="accent4">
                    <a:lumMod val="50000"/>
                  </a:schemeClr>
                </a:solidFill>
              </a:rPr>
              <a:t>(real)</a:t>
            </a:r>
            <a:endParaRPr lang="ko-KR" altLang="en-US" sz="10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55776" y="5362126"/>
            <a:ext cx="6308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는 같은 </a:t>
            </a:r>
            <a:r>
              <a:rPr lang="en-US" altLang="ko-KR" sz="1400" dirty="0" smtClean="0"/>
              <a:t>weight</a:t>
            </a:r>
            <a:r>
              <a:rPr lang="ko-KR" altLang="en-US" sz="1400" dirty="0" smtClean="0"/>
              <a:t>를 </a:t>
            </a:r>
            <a:r>
              <a:rPr lang="ko-KR" altLang="en-US" sz="1400" dirty="0" smtClean="0"/>
              <a:t>가지고 있으나</a:t>
            </a:r>
            <a:r>
              <a:rPr lang="en-US" altLang="ko-KR" sz="1400" dirty="0" smtClean="0"/>
              <a:t>, Hidden layer</a:t>
            </a:r>
            <a:r>
              <a:rPr lang="ko-KR" altLang="en-US" sz="1400" dirty="0" smtClean="0"/>
              <a:t>와</a:t>
            </a:r>
            <a:r>
              <a:rPr lang="en-US" altLang="ko-KR" sz="1400" dirty="0" smtClean="0"/>
              <a:t> output</a:t>
            </a:r>
            <a:r>
              <a:rPr lang="ko-KR" altLang="en-US" sz="1400" dirty="0" smtClean="0"/>
              <a:t>은 다른</a:t>
            </a:r>
            <a:endParaRPr lang="ko-KR" alt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859008" y="5791528"/>
            <a:ext cx="6308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값을 </a:t>
            </a:r>
            <a:r>
              <a:rPr lang="ko-KR" altLang="en-US" sz="1400" dirty="0" smtClean="0"/>
              <a:t>가지기 때문에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각각 </a:t>
            </a:r>
            <a:r>
              <a:rPr lang="en-US" altLang="ko-KR" sz="1400" dirty="0" smtClean="0"/>
              <a:t>gradient</a:t>
            </a:r>
            <a:r>
              <a:rPr lang="ko-KR" altLang="en-US" sz="1400" dirty="0" smtClean="0"/>
              <a:t>를 계산해주고 더하여 </a:t>
            </a:r>
            <a:r>
              <a:rPr lang="en-US" altLang="ko-KR" sz="1400" dirty="0" smtClean="0"/>
              <a:t>update</a:t>
            </a:r>
            <a:r>
              <a:rPr lang="ko-KR" altLang="en-US" sz="1400" dirty="0" smtClean="0"/>
              <a:t>시킨다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6662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>
                <a:solidFill>
                  <a:srgbClr val="08084C"/>
                </a:solidFill>
                <a:ea typeface="나눔바른고딕 Light" panose="020B0603020101020101" pitchFamily="50" charset="-127"/>
              </a:rPr>
              <a:t>학습과정</a:t>
            </a:r>
            <a:endParaRPr lang="en-US" altLang="ko-KR" sz="3200" b="1" dirty="0">
              <a:solidFill>
                <a:srgbClr val="08084C"/>
              </a:solidFill>
              <a:ea typeface="나눔바른고딕 Light" panose="020B0603020101020101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+mj-lt"/>
                    <a:ea typeface="나눔바른고딕 Light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sz="4400" b="1" dirty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+mj-lt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691680" y="202987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89268" y="1366804"/>
            <a:ext cx="1276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000066"/>
                </a:solidFill>
                <a:latin typeface="+mj-lt"/>
                <a:ea typeface="나눔바른고딕 Light" panose="020B0603020101020101" pitchFamily="50" charset="-127"/>
              </a:rPr>
              <a:t>학습과정</a:t>
            </a:r>
            <a:endParaRPr lang="en-US" altLang="ko-KR" dirty="0">
              <a:solidFill>
                <a:srgbClr val="000066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4076" y="1679384"/>
            <a:ext cx="2520280" cy="36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Discriminator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83548" y="1988840"/>
            <a:ext cx="450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- Discriminator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back propagation</a:t>
            </a:r>
            <a:endParaRPr lang="ko-KR" altLang="en-US" sz="1400" dirty="0"/>
          </a:p>
        </p:txBody>
      </p:sp>
      <p:sp>
        <p:nvSpPr>
          <p:cNvPr id="212" name="TextBox 211"/>
          <p:cNvSpPr txBox="1"/>
          <p:nvPr/>
        </p:nvSpPr>
        <p:spPr>
          <a:xfrm>
            <a:off x="6753715" y="3645024"/>
            <a:ext cx="2786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W2 = W2 + </a:t>
            </a:r>
            <a:r>
              <a:rPr lang="en-US" altLang="ko-KR" sz="1400" dirty="0" err="1" smtClean="0"/>
              <a:t>a+a</a:t>
            </a:r>
            <a:r>
              <a:rPr lang="en-US" altLang="ko-KR" sz="1400" dirty="0" smtClean="0"/>
              <a:t>’</a:t>
            </a:r>
            <a:endParaRPr lang="ko-KR" altLang="en-US" sz="1400" dirty="0"/>
          </a:p>
        </p:txBody>
      </p:sp>
      <p:sp>
        <p:nvSpPr>
          <p:cNvPr id="20" name="오른쪽 화살표 19"/>
          <p:cNvSpPr/>
          <p:nvPr/>
        </p:nvSpPr>
        <p:spPr>
          <a:xfrm>
            <a:off x="6480628" y="3755051"/>
            <a:ext cx="265467" cy="28831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55577" y="2471424"/>
            <a:ext cx="7533266" cy="1605648"/>
            <a:chOff x="755577" y="3068960"/>
            <a:chExt cx="7533266" cy="1605648"/>
          </a:xfrm>
        </p:grpSpPr>
        <p:sp>
          <p:nvSpPr>
            <p:cNvPr id="44" name="직사각형 43"/>
            <p:cNvSpPr/>
            <p:nvPr/>
          </p:nvSpPr>
          <p:spPr>
            <a:xfrm>
              <a:off x="755577" y="3102641"/>
              <a:ext cx="4244920" cy="9590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직사각형 54"/>
            <p:cNvSpPr/>
            <p:nvPr/>
          </p:nvSpPr>
          <p:spPr>
            <a:xfrm rot="5400000">
              <a:off x="2319825" y="3105080"/>
              <a:ext cx="516274" cy="7758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+mj-lt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85254" y="3341188"/>
              <a:ext cx="147490" cy="3551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+mj-l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94291" y="3730072"/>
              <a:ext cx="10525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500 x 784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178300" y="3717032"/>
              <a:ext cx="10525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500 x 128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971079" y="3737937"/>
              <a:ext cx="10525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500 x 1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1941770" y="3524108"/>
              <a:ext cx="190909" cy="1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2975604" y="3518745"/>
              <a:ext cx="190046" cy="15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/>
            <p:cNvSpPr/>
            <p:nvPr/>
          </p:nvSpPr>
          <p:spPr>
            <a:xfrm>
              <a:off x="2002837" y="3484082"/>
              <a:ext cx="83959" cy="839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smtClean="0">
                  <a:solidFill>
                    <a:schemeClr val="tx2">
                      <a:lumMod val="50000"/>
                    </a:schemeClr>
                  </a:solidFill>
                </a:rPr>
                <a:t>f</a:t>
              </a:r>
              <a:endParaRPr lang="ko-KR" altLang="en-US" sz="5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3028647" y="3482128"/>
              <a:ext cx="83959" cy="839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smtClean="0">
                  <a:solidFill>
                    <a:schemeClr val="tx2">
                      <a:lumMod val="50000"/>
                    </a:schemeClr>
                  </a:solidFill>
                </a:rPr>
                <a:t>f</a:t>
              </a:r>
              <a:endParaRPr lang="ko-KR" altLang="en-US" sz="5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81005" y="3068960"/>
              <a:ext cx="10525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784 x 128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72" name="직선 연결선 71"/>
            <p:cNvCxnSpPr>
              <a:stCxn id="69" idx="0"/>
            </p:cNvCxnSpPr>
            <p:nvPr/>
          </p:nvCxnSpPr>
          <p:spPr>
            <a:xfrm flipV="1">
              <a:off x="2044817" y="3307179"/>
              <a:ext cx="0" cy="1769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2711038" y="3068960"/>
              <a:ext cx="10525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128 x 1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74" name="직선 연결선 73"/>
            <p:cNvCxnSpPr/>
            <p:nvPr/>
          </p:nvCxnSpPr>
          <p:spPr>
            <a:xfrm flipV="1">
              <a:off x="3074849" y="3307179"/>
              <a:ext cx="0" cy="1769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852993" y="3385139"/>
              <a:ext cx="1012522" cy="35511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latin typeface="+mj-lt"/>
                </a:rPr>
                <a:t>real</a:t>
              </a:r>
              <a:endParaRPr lang="ko-KR" altLang="en-US" sz="1100" dirty="0">
                <a:latin typeface="+mj-lt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289742" y="3422968"/>
              <a:ext cx="15808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real </a:t>
              </a:r>
              <a:r>
                <a:rPr lang="ko-KR" altLang="en-US" sz="900" dirty="0" smtClean="0"/>
                <a:t>데이터가 진짜일 확률</a:t>
              </a:r>
              <a:endParaRPr lang="ko-KR" altLang="en-US" sz="9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119127" y="4150118"/>
              <a:ext cx="173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t(1/log(D(X)) X </a:t>
              </a:r>
              <a:endParaRPr lang="ko-KR" altLang="en-US" sz="1400" dirty="0"/>
            </a:p>
          </p:txBody>
        </p:sp>
        <p:cxnSp>
          <p:nvCxnSpPr>
            <p:cNvPr id="5" name="직선 화살표 연결선 4"/>
            <p:cNvCxnSpPr>
              <a:stCxn id="58" idx="2"/>
            </p:cNvCxnSpPr>
            <p:nvPr/>
          </p:nvCxnSpPr>
          <p:spPr>
            <a:xfrm>
              <a:off x="3258999" y="3696302"/>
              <a:ext cx="0" cy="5536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/>
            <p:nvPr/>
          </p:nvCxnSpPr>
          <p:spPr>
            <a:xfrm>
              <a:off x="2971079" y="3705692"/>
              <a:ext cx="1606714" cy="5136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4371645" y="4149080"/>
              <a:ext cx="27868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H</a:t>
              </a:r>
              <a:endParaRPr lang="ko-KR" altLang="en-US" sz="1400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090775" y="4057327"/>
              <a:ext cx="27868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. . .</a:t>
              </a:r>
              <a:endParaRPr lang="ko-KR" altLang="en-US" sz="1400" dirty="0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5502006" y="4077072"/>
              <a:ext cx="27868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a</a:t>
              </a:r>
              <a:endParaRPr lang="ko-KR" altLang="en-US" sz="1400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1030895" y="4365104"/>
              <a:ext cx="42611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t(t(1/log(D(X)) X W2) </a:t>
              </a:r>
              <a:r>
                <a:rPr lang="en-US" altLang="ko-KR" sz="1400" dirty="0" smtClean="0"/>
                <a:t>* </a:t>
              </a:r>
              <a:r>
                <a:rPr lang="en-US" altLang="ko-KR" sz="1400" dirty="0" smtClean="0"/>
                <a:t>H(1-H)) X real(input)</a:t>
              </a:r>
              <a:endParaRPr lang="ko-KR" altLang="en-US" sz="1400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5090775" y="4324581"/>
              <a:ext cx="27868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. . .</a:t>
              </a:r>
              <a:endParaRPr lang="ko-KR" altLang="en-US" sz="1400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5502006" y="4366831"/>
              <a:ext cx="27868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b</a:t>
              </a:r>
              <a:endParaRPr lang="ko-KR" altLang="en-US" sz="14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70855" y="4384295"/>
            <a:ext cx="7617988" cy="1636993"/>
            <a:chOff x="670855" y="4632358"/>
            <a:chExt cx="7617988" cy="1636993"/>
          </a:xfrm>
        </p:grpSpPr>
        <p:sp>
          <p:nvSpPr>
            <p:cNvPr id="211" name="TextBox 210"/>
            <p:cNvSpPr txBox="1"/>
            <p:nvPr/>
          </p:nvSpPr>
          <p:spPr>
            <a:xfrm>
              <a:off x="5502006" y="5661248"/>
              <a:ext cx="27868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a’</a:t>
              </a:r>
              <a:endParaRPr lang="ko-KR" altLang="en-US" sz="14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670855" y="4632358"/>
              <a:ext cx="7206757" cy="1636993"/>
              <a:chOff x="670855" y="4632358"/>
              <a:chExt cx="7206757" cy="1636993"/>
            </a:xfrm>
          </p:grpSpPr>
          <p:sp>
            <p:nvSpPr>
              <p:cNvPr id="129" name="직사각형 128"/>
              <p:cNvSpPr/>
              <p:nvPr/>
            </p:nvSpPr>
            <p:spPr>
              <a:xfrm>
                <a:off x="755577" y="4666039"/>
                <a:ext cx="4244920" cy="9590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 rot="5400000">
                <a:off x="2319825" y="4668478"/>
                <a:ext cx="516274" cy="77583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+mj-lt"/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3185254" y="4904586"/>
                <a:ext cx="147490" cy="35511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latin typeface="+mj-lt"/>
                </a:endParaRP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994291" y="5293470"/>
                <a:ext cx="105257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500 x 784</a:t>
                </a:r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2178300" y="5280430"/>
                <a:ext cx="105257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500 x 128</a:t>
                </a:r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2971079" y="5301335"/>
                <a:ext cx="105257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500 x 1</a:t>
                </a:r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+mj-lt"/>
                </a:endParaRPr>
              </a:p>
            </p:txBody>
          </p:sp>
          <p:cxnSp>
            <p:nvCxnSpPr>
              <p:cNvPr id="135" name="직선 연결선 134"/>
              <p:cNvCxnSpPr/>
              <p:nvPr/>
            </p:nvCxnSpPr>
            <p:spPr>
              <a:xfrm>
                <a:off x="1941770" y="5087506"/>
                <a:ext cx="190909" cy="1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>
                <a:off x="2975604" y="5082143"/>
                <a:ext cx="190046" cy="15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타원 136"/>
              <p:cNvSpPr/>
              <p:nvPr/>
            </p:nvSpPr>
            <p:spPr>
              <a:xfrm>
                <a:off x="2002837" y="5047480"/>
                <a:ext cx="83959" cy="8395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 smtClean="0">
                    <a:solidFill>
                      <a:schemeClr val="tx2">
                        <a:lumMod val="50000"/>
                      </a:schemeClr>
                    </a:solidFill>
                  </a:rPr>
                  <a:t>f</a:t>
                </a:r>
                <a:endParaRPr lang="ko-KR" altLang="en-US" sz="5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타원 137"/>
              <p:cNvSpPr/>
              <p:nvPr/>
            </p:nvSpPr>
            <p:spPr>
              <a:xfrm>
                <a:off x="3028647" y="5045526"/>
                <a:ext cx="83959" cy="8395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 smtClean="0">
                    <a:solidFill>
                      <a:schemeClr val="tx2">
                        <a:lumMod val="50000"/>
                      </a:schemeClr>
                    </a:solidFill>
                  </a:rPr>
                  <a:t>f</a:t>
                </a:r>
                <a:endParaRPr lang="ko-KR" altLang="en-US" sz="5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1681005" y="4632358"/>
                <a:ext cx="105257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784 x 128</a:t>
                </a:r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+mj-lt"/>
                </a:endParaRPr>
              </a:p>
            </p:txBody>
          </p:sp>
          <p:cxnSp>
            <p:nvCxnSpPr>
              <p:cNvPr id="140" name="직선 연결선 139"/>
              <p:cNvCxnSpPr>
                <a:stCxn id="137" idx="0"/>
              </p:cNvCxnSpPr>
              <p:nvPr/>
            </p:nvCxnSpPr>
            <p:spPr>
              <a:xfrm flipV="1">
                <a:off x="2044817" y="4870577"/>
                <a:ext cx="0" cy="1769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TextBox 140"/>
              <p:cNvSpPr txBox="1"/>
              <p:nvPr/>
            </p:nvSpPr>
            <p:spPr>
              <a:xfrm>
                <a:off x="2711038" y="4632358"/>
                <a:ext cx="105257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128 x 1</a:t>
                </a:r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+mj-lt"/>
                </a:endParaRPr>
              </a:p>
            </p:txBody>
          </p:sp>
          <p:cxnSp>
            <p:nvCxnSpPr>
              <p:cNvPr id="142" name="직선 연결선 141"/>
              <p:cNvCxnSpPr/>
              <p:nvPr/>
            </p:nvCxnSpPr>
            <p:spPr>
              <a:xfrm flipV="1">
                <a:off x="3074849" y="4870577"/>
                <a:ext cx="0" cy="1769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/>
              <p:cNvSpPr/>
              <p:nvPr/>
            </p:nvSpPr>
            <p:spPr>
              <a:xfrm>
                <a:off x="852993" y="4948537"/>
                <a:ext cx="1012522" cy="35511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latin typeface="+mj-lt"/>
                  </a:rPr>
                  <a:t>fake</a:t>
                </a:r>
                <a:endParaRPr lang="ko-KR" altLang="en-US" sz="1100" dirty="0">
                  <a:latin typeface="+mj-lt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289742" y="4986366"/>
                <a:ext cx="156004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fake </a:t>
                </a:r>
                <a:r>
                  <a:rPr lang="ko-KR" altLang="en-US" sz="900" dirty="0" smtClean="0"/>
                  <a:t>데이터가 진짜일 확률</a:t>
                </a:r>
                <a:endParaRPr lang="ko-KR" altLang="en-US" sz="900" dirty="0"/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2915816" y="5733256"/>
                <a:ext cx="17334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t(1/(1-log(D(G)) X </a:t>
                </a:r>
                <a:endParaRPr lang="ko-KR" altLang="en-US" sz="1400" dirty="0"/>
              </a:p>
            </p:txBody>
          </p:sp>
          <p:cxnSp>
            <p:nvCxnSpPr>
              <p:cNvPr id="146" name="직선 화살표 연결선 145"/>
              <p:cNvCxnSpPr>
                <a:stCxn id="131" idx="2"/>
              </p:cNvCxnSpPr>
              <p:nvPr/>
            </p:nvCxnSpPr>
            <p:spPr>
              <a:xfrm>
                <a:off x="3258999" y="5259700"/>
                <a:ext cx="0" cy="4730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/>
              <p:cNvCxnSpPr/>
              <p:nvPr/>
            </p:nvCxnSpPr>
            <p:spPr>
              <a:xfrm>
                <a:off x="2971079" y="5269090"/>
                <a:ext cx="1482552" cy="4636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/>
              <p:cNvSpPr txBox="1"/>
              <p:nvPr/>
            </p:nvSpPr>
            <p:spPr>
              <a:xfrm>
                <a:off x="4371645" y="5733256"/>
                <a:ext cx="27868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H’</a:t>
                </a:r>
                <a:endParaRPr lang="ko-KR" altLang="en-US" sz="1400" dirty="0"/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5090775" y="5641503"/>
                <a:ext cx="27868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. . .</a:t>
                </a:r>
                <a:endParaRPr lang="ko-KR" altLang="en-US" sz="1400" dirty="0"/>
              </a:p>
            </p:txBody>
          </p:sp>
          <p:sp>
            <p:nvSpPr>
              <p:cNvPr id="215" name="TextBox 214"/>
              <p:cNvSpPr txBox="1"/>
              <p:nvPr/>
            </p:nvSpPr>
            <p:spPr>
              <a:xfrm>
                <a:off x="670855" y="5961574"/>
                <a:ext cx="42611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t(t(1/(1-log(D(G))) X W2) * H’(1-H’)) X fake(input)</a:t>
                </a:r>
                <a:endParaRPr lang="ko-KR" altLang="en-US" sz="1400" dirty="0"/>
              </a:p>
            </p:txBody>
          </p:sp>
          <p:sp>
            <p:nvSpPr>
              <p:cNvPr id="218" name="TextBox 217"/>
              <p:cNvSpPr txBox="1"/>
              <p:nvPr/>
            </p:nvSpPr>
            <p:spPr>
              <a:xfrm>
                <a:off x="5090775" y="5908757"/>
                <a:ext cx="27868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. . .</a:t>
                </a:r>
                <a:endParaRPr lang="ko-KR" altLang="en-US" sz="1400" dirty="0"/>
              </a:p>
            </p:txBody>
          </p:sp>
        </p:grpSp>
        <p:sp>
          <p:nvSpPr>
            <p:cNvPr id="219" name="TextBox 218"/>
            <p:cNvSpPr txBox="1"/>
            <p:nvPr/>
          </p:nvSpPr>
          <p:spPr>
            <a:xfrm>
              <a:off x="5502006" y="5928502"/>
              <a:ext cx="27868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b’</a:t>
              </a:r>
              <a:endParaRPr lang="ko-KR" altLang="en-US" sz="1400" dirty="0"/>
            </a:p>
          </p:txBody>
        </p:sp>
      </p:grpSp>
      <p:sp>
        <p:nvSpPr>
          <p:cNvPr id="220" name="TextBox 219"/>
          <p:cNvSpPr txBox="1"/>
          <p:nvPr/>
        </p:nvSpPr>
        <p:spPr>
          <a:xfrm>
            <a:off x="6753715" y="4009339"/>
            <a:ext cx="2786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W1 = W1 + </a:t>
            </a:r>
            <a:r>
              <a:rPr lang="en-US" altLang="ko-KR" sz="1400" dirty="0" err="1" smtClean="0"/>
              <a:t>b+b</a:t>
            </a:r>
            <a:r>
              <a:rPr lang="en-US" altLang="ko-KR" sz="1400" dirty="0" smtClean="0"/>
              <a:t>’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7285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45596</TotalTime>
  <Words>1089</Words>
  <Application>Microsoft Office PowerPoint</Application>
  <PresentationFormat>화면 슬라이드 쇼(4:3)</PresentationFormat>
  <Paragraphs>274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나눔바른고딕 Light</vt:lpstr>
      <vt:lpstr>Trebuchet MS</vt:lpstr>
      <vt:lpstr>Wingdings</vt:lpstr>
      <vt:lpstr>MathJax_Main</vt:lpstr>
      <vt:lpstr>맑은 고딕</vt:lpstr>
      <vt:lpstr>MathJax_Math-italic</vt:lpstr>
      <vt:lpstr>Arial</vt:lpstr>
      <vt:lpstr>Office 테마</vt:lpstr>
      <vt:lpstr>Generative Adversarial Nets</vt:lpstr>
      <vt:lpstr>개념</vt:lpstr>
      <vt:lpstr>개념</vt:lpstr>
      <vt:lpstr>Theorem</vt:lpstr>
      <vt:lpstr>Theorem</vt:lpstr>
      <vt:lpstr>Theorem</vt:lpstr>
      <vt:lpstr>Theorem</vt:lpstr>
      <vt:lpstr>학습과정</vt:lpstr>
      <vt:lpstr>학습과정</vt:lpstr>
      <vt:lpstr>학습과정</vt:lpstr>
      <vt:lpstr>학습과정</vt:lpstr>
      <vt:lpstr>학습과정</vt:lpstr>
      <vt:lpstr>결과</vt:lpstr>
      <vt:lpstr>결과</vt:lpstr>
      <vt:lpstr>결과</vt:lpstr>
      <vt:lpstr>단점</vt:lpstr>
      <vt:lpstr>활용</vt:lpstr>
      <vt:lpstr>활용</vt:lpstr>
      <vt:lpstr>활용</vt:lpstr>
      <vt:lpstr>활용</vt:lpstr>
      <vt:lpstr>활용</vt:lpstr>
      <vt:lpstr>활용</vt:lpstr>
      <vt:lpstr>활용</vt:lpstr>
      <vt:lpstr>활용</vt:lpstr>
      <vt:lpstr>활용</vt:lpstr>
      <vt:lpstr>활용</vt:lpstr>
      <vt:lpstr>활용</vt:lpstr>
      <vt:lpstr>활용</vt:lpstr>
      <vt:lpstr>활용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hylee</dc:creator>
  <cp:lastModifiedBy>lgt</cp:lastModifiedBy>
  <cp:revision>1893</cp:revision>
  <cp:lastPrinted>2017-07-06T04:26:21Z</cp:lastPrinted>
  <dcterms:created xsi:type="dcterms:W3CDTF">2014-06-30T03:02:27Z</dcterms:created>
  <dcterms:modified xsi:type="dcterms:W3CDTF">2017-07-06T07:14:49Z</dcterms:modified>
</cp:coreProperties>
</file>